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1"/>
  </p:sldMasterIdLst>
  <p:notesMasterIdLst>
    <p:notesMasterId r:id="rId73"/>
  </p:notesMasterIdLst>
  <p:handoutMasterIdLst>
    <p:handoutMasterId r:id="rId74"/>
  </p:handoutMasterIdLst>
  <p:sldIdLst>
    <p:sldId id="256" r:id="rId2"/>
    <p:sldId id="317" r:id="rId3"/>
    <p:sldId id="318" r:id="rId4"/>
    <p:sldId id="382" r:id="rId5"/>
    <p:sldId id="319" r:id="rId6"/>
    <p:sldId id="320" r:id="rId7"/>
    <p:sldId id="296" r:id="rId8"/>
    <p:sldId id="297" r:id="rId9"/>
    <p:sldId id="298" r:id="rId10"/>
    <p:sldId id="316" r:id="rId11"/>
    <p:sldId id="321" r:id="rId12"/>
    <p:sldId id="322" r:id="rId13"/>
    <p:sldId id="323" r:id="rId14"/>
    <p:sldId id="324" r:id="rId15"/>
    <p:sldId id="325" r:id="rId16"/>
    <p:sldId id="326" r:id="rId17"/>
    <p:sldId id="327" r:id="rId18"/>
    <p:sldId id="328" r:id="rId19"/>
    <p:sldId id="329" r:id="rId20"/>
    <p:sldId id="330" r:id="rId21"/>
    <p:sldId id="331" r:id="rId22"/>
    <p:sldId id="332" r:id="rId23"/>
    <p:sldId id="333" r:id="rId24"/>
    <p:sldId id="334" r:id="rId25"/>
    <p:sldId id="335" r:id="rId26"/>
    <p:sldId id="336" r:id="rId27"/>
    <p:sldId id="337" r:id="rId28"/>
    <p:sldId id="338" r:id="rId29"/>
    <p:sldId id="339" r:id="rId30"/>
    <p:sldId id="340" r:id="rId31"/>
    <p:sldId id="341" r:id="rId32"/>
    <p:sldId id="342" r:id="rId33"/>
    <p:sldId id="343" r:id="rId34"/>
    <p:sldId id="344" r:id="rId35"/>
    <p:sldId id="345" r:id="rId36"/>
    <p:sldId id="346" r:id="rId37"/>
    <p:sldId id="347" r:id="rId38"/>
    <p:sldId id="348" r:id="rId39"/>
    <p:sldId id="349" r:id="rId40"/>
    <p:sldId id="350" r:id="rId41"/>
    <p:sldId id="351" r:id="rId42"/>
    <p:sldId id="352" r:id="rId43"/>
    <p:sldId id="353" r:id="rId44"/>
    <p:sldId id="354" r:id="rId45"/>
    <p:sldId id="355" r:id="rId46"/>
    <p:sldId id="356" r:id="rId47"/>
    <p:sldId id="357" r:id="rId48"/>
    <p:sldId id="358" r:id="rId49"/>
    <p:sldId id="359" r:id="rId50"/>
    <p:sldId id="360" r:id="rId51"/>
    <p:sldId id="361" r:id="rId52"/>
    <p:sldId id="362" r:id="rId53"/>
    <p:sldId id="363" r:id="rId54"/>
    <p:sldId id="364" r:id="rId55"/>
    <p:sldId id="365" r:id="rId56"/>
    <p:sldId id="366" r:id="rId57"/>
    <p:sldId id="367" r:id="rId58"/>
    <p:sldId id="368" r:id="rId59"/>
    <p:sldId id="369" r:id="rId60"/>
    <p:sldId id="370" r:id="rId61"/>
    <p:sldId id="371" r:id="rId62"/>
    <p:sldId id="372" r:id="rId63"/>
    <p:sldId id="373" r:id="rId64"/>
    <p:sldId id="374" r:id="rId65"/>
    <p:sldId id="375" r:id="rId66"/>
    <p:sldId id="376" r:id="rId67"/>
    <p:sldId id="377" r:id="rId68"/>
    <p:sldId id="378" r:id="rId69"/>
    <p:sldId id="379" r:id="rId70"/>
    <p:sldId id="380" r:id="rId71"/>
    <p:sldId id="381" r:id="rId72"/>
  </p:sldIdLst>
  <p:sldSz cx="9144000" cy="6858000" type="screen4x3"/>
  <p:notesSz cx="9601200" cy="7315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D9D9D9"/>
    <a:srgbClr val="9966FF"/>
    <a:srgbClr val="74D21E"/>
    <a:srgbClr val="CC33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34" autoAdjust="0"/>
    <p:restoredTop sz="70330" autoAdjust="0"/>
  </p:normalViewPr>
  <p:slideViewPr>
    <p:cSldViewPr>
      <p:cViewPr>
        <p:scale>
          <a:sx n="66" d="100"/>
          <a:sy n="66" d="100"/>
        </p:scale>
        <p:origin x="-1242" y="-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66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66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fld id="{FDB80038-FE67-4BF6-9EE1-1C33216726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2896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9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80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538" y="3474963"/>
            <a:ext cx="7680127" cy="3291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80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80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fld id="{F4BDF356-1CF7-4830-A1DD-92487C04A1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786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gner.org/optimize/microarchitecture.pdf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ostcircuits.com/mambo/index.php?option=com_content&amp;task=view&amp;id=98&amp;Itemid=1&amp;limit=1&amp;limitstart=7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www.anandtech.com/bench/SSD/261" TargetMode="External"/><Relationship Id="rId4" Type="http://schemas.openxmlformats.org/officeDocument/2006/relationships/hyperlink" Target="http://www.anandtech.com/show/2614/8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andtech.com/show/2594/8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BB66B039-039E-4CA7-8BFF-71D7DEB161E7}" type="slidenum">
              <a:rPr lang="en-US" smtClean="0"/>
              <a:pPr/>
              <a:t>2</a:t>
            </a:fld>
            <a:endParaRPr lang="en-US" smtClean="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Capitalize on instruction-level parallelism (ILP)</a:t>
            </a:r>
          </a:p>
          <a:p>
            <a:pPr marL="0" indent="0">
              <a:buNone/>
            </a:pPr>
            <a:r>
              <a:rPr lang="en-US" dirty="0" smtClean="0"/>
              <a:t>+ Significantly reduced clock period</a:t>
            </a:r>
          </a:p>
          <a:p>
            <a:pPr marL="0" indent="0">
              <a:buNone/>
            </a:pPr>
            <a:r>
              <a:rPr lang="en-US" dirty="0" smtClean="0"/>
              <a:t>– Slight latency &amp; area increase (pipeline latches)</a:t>
            </a:r>
          </a:p>
          <a:p>
            <a:pPr marL="0" indent="0">
              <a:buNone/>
            </a:pPr>
            <a:r>
              <a:rPr lang="en-US" dirty="0" smtClean="0"/>
              <a:t>? Dependent instructions</a:t>
            </a:r>
          </a:p>
          <a:p>
            <a:pPr marL="0" indent="0">
              <a:buNone/>
            </a:pPr>
            <a:r>
              <a:rPr lang="en-US" dirty="0" smtClean="0"/>
              <a:t>? Branches</a:t>
            </a:r>
          </a:p>
          <a:p>
            <a:r>
              <a:rPr lang="en-US" dirty="0" smtClean="0"/>
              <a:t>Alleged Pipeline Lengths:</a:t>
            </a:r>
          </a:p>
          <a:p>
            <a:pPr lvl="1"/>
            <a:r>
              <a:rPr lang="en-US" dirty="0" smtClean="0"/>
              <a:t>Core 2: 14 stages</a:t>
            </a:r>
          </a:p>
          <a:p>
            <a:pPr lvl="1"/>
            <a:r>
              <a:rPr lang="en-US" dirty="0" smtClean="0"/>
              <a:t>Pentium 4 (Prescott): &gt; 20 stages</a:t>
            </a:r>
          </a:p>
          <a:p>
            <a:pPr lvl="1"/>
            <a:r>
              <a:rPr lang="en-US" dirty="0" smtClean="0"/>
              <a:t>Sandy Bridge: in between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Pipelining</a:t>
            </a:r>
            <a:r>
              <a:rPr lang="en-US" baseline="0" dirty="0" smtClean="0"/>
              <a:t> allows much higher clock speeds.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Pipeline length source: </a:t>
            </a:r>
            <a:r>
              <a:rPr lang="en-US" dirty="0" err="1" smtClean="0"/>
              <a:t>Agner</a:t>
            </a:r>
            <a:r>
              <a:rPr lang="en-US" dirty="0" smtClean="0"/>
              <a:t> Fog’s Microarchitecture </a:t>
            </a:r>
            <a:r>
              <a:rPr lang="en-US" dirty="0" smtClean="0">
                <a:hlinkClick r:id="rId3"/>
              </a:rPr>
              <a:t>Guide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A9C382-6001-4852-8CD2-C8B165252F0B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38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don’t know what instructions will execute after the branch until the branch is executed. We could either stall until it is, or “speculate” and flush on a </a:t>
            </a:r>
            <a:r>
              <a:rPr lang="en-US" baseline="0" dirty="0" err="1" smtClean="0"/>
              <a:t>misprediction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165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96.7% accurate on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vim</a:t>
            </a:r>
            <a:r>
              <a:rPr lang="en-US" dirty="0" smtClean="0"/>
              <a:t> example</a:t>
            </a:r>
          </a:p>
          <a:p>
            <a:r>
              <a:rPr lang="en-US" dirty="0" smtClean="0"/>
              <a:t>Flushing a pipeline means a waste of all executed instructions. Area increase</a:t>
            </a:r>
            <a:r>
              <a:rPr lang="en-US" baseline="0" dirty="0" smtClean="0"/>
              <a:t> potentially even greater for tournament predictors.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7171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SRAM &amp; DRAM latency, and DRAM bandwidth for Sandy Bridge from </a:t>
            </a:r>
            <a:r>
              <a:rPr lang="en-US" sz="1200" dirty="0" err="1" smtClean="0">
                <a:hlinkClick r:id="rId3"/>
              </a:rPr>
              <a:t>Lostcircuits</a:t>
            </a:r>
            <a:endParaRPr lang="en-US" sz="1200" dirty="0" smtClean="0"/>
          </a:p>
          <a:p>
            <a:r>
              <a:rPr lang="en-US" sz="1200" dirty="0" smtClean="0"/>
              <a:t>Flash and HDD latencies from </a:t>
            </a:r>
            <a:r>
              <a:rPr lang="en-US" sz="1200" dirty="0" err="1" smtClean="0">
                <a:hlinkClick r:id="rId4"/>
              </a:rPr>
              <a:t>AnandTech</a:t>
            </a:r>
            <a:endParaRPr lang="en-US" sz="1200" dirty="0" smtClean="0"/>
          </a:p>
          <a:p>
            <a:r>
              <a:rPr lang="en-US" sz="1200" dirty="0" smtClean="0"/>
              <a:t>Flash and HDD bandwidth from </a:t>
            </a:r>
            <a:r>
              <a:rPr lang="en-US" sz="1200" dirty="0" err="1" smtClean="0"/>
              <a:t>AnandTech</a:t>
            </a:r>
            <a:r>
              <a:rPr lang="en-US" sz="1200" dirty="0" smtClean="0"/>
              <a:t> </a:t>
            </a:r>
            <a:r>
              <a:rPr lang="en-US" sz="1200" dirty="0" smtClean="0">
                <a:hlinkClick r:id="rId5"/>
              </a:rPr>
              <a:t>Bench</a:t>
            </a:r>
            <a:endParaRPr lang="en-US" sz="1200" dirty="0" smtClean="0"/>
          </a:p>
          <a:p>
            <a:r>
              <a:rPr lang="en-US" sz="1200" dirty="0" smtClean="0"/>
              <a:t>SRAM bandwidth guesstimated.</a:t>
            </a:r>
          </a:p>
          <a:p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8144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LRU-</a:t>
            </a:r>
            <a:r>
              <a:rPr lang="en-US" dirty="0" err="1" smtClean="0"/>
              <a:t>esque</a:t>
            </a:r>
            <a:r>
              <a:rPr lang="en-US" baseline="0" dirty="0" smtClean="0"/>
              <a:t> eviction algorithms used for caches. Could be inclusive, exclusive, or neither. OS manages virtual memory.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5792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Look</a:t>
            </a:r>
            <a:r>
              <a:rPr lang="en-US" baseline="0" dirty="0" smtClean="0"/>
              <a:t> at caches – 24.7% of die is L3 cache – 15MB</a:t>
            </a:r>
          </a:p>
          <a:p>
            <a:r>
              <a:rPr lang="en-US" baseline="0" dirty="0" smtClean="0"/>
              <a:t>32KB I$ and 32KB D$</a:t>
            </a:r>
          </a:p>
          <a:p>
            <a:r>
              <a:rPr lang="en-US" baseline="0" dirty="0" smtClean="0"/>
              <a:t>256KB L2 per core</a:t>
            </a:r>
          </a:p>
          <a:p>
            <a:r>
              <a:rPr lang="en-US" baseline="0" dirty="0" smtClean="0"/>
              <a:t>Memory controller – 15% of die; 4 channels, each supporting DDR3-1600 </a:t>
            </a:r>
            <a:r>
              <a:rPr lang="en-US" baseline="0" dirty="0" smtClean="0">
                <a:sym typeface="Wingdings" pitchFamily="2" charset="2"/>
              </a:rPr>
              <a:t> 12.8GB/s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334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Duplicate pipeline registers, execution resources, ports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2048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New pipeline. 3 Principal data structures.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671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do we make this go fast?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334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Sandy Bridge can issue 2 AVX ops per cycle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49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BB66B039-039E-4CA7-8BFF-71D7DEB161E7}" type="slidenum">
              <a:rPr lang="en-US" smtClean="0"/>
              <a:pPr/>
              <a:t>5</a:t>
            </a:fld>
            <a:endParaRPr lang="en-US" smtClean="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Register state, return stack buffer, and large page ITLB only replicated stuff: </a:t>
            </a:r>
            <a:r>
              <a:rPr lang="en-US" dirty="0" smtClean="0">
                <a:hlinkClick r:id="rId3"/>
              </a:rPr>
              <a:t>http://www.anandtech.com/show/2594/8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7571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 lot of effort put into improving IPC, and avoiding memory latencies. Attacking throughput is an entirely different game.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4997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131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Can’t achieve this because real code has branches, memory access, different instruction mixes,</a:t>
            </a:r>
            <a:r>
              <a:rPr lang="en-US" baseline="0" dirty="0" smtClean="0"/>
              <a:t> and doesn’t have 100% occupancy.</a:t>
            </a:r>
            <a:endParaRPr lang="en-US" dirty="0" smtClean="0"/>
          </a:p>
        </p:txBody>
      </p:sp>
      <p:sp>
        <p:nvSpPr>
          <p:cNvPr id="1413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AA3F041F-3168-47DD-97DE-C32EB84B813F}" type="slidenum">
              <a:rPr lang="en-US" smtClean="0"/>
              <a:pPr/>
              <a:t>33</a:t>
            </a:fld>
            <a:endParaRPr lang="en-US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Wolf</a:t>
            </a:r>
            <a:r>
              <a:rPr lang="en-US" baseline="0" dirty="0" smtClean="0"/>
              <a:t> 3D – 2.5D.  No ceiling and floor height changes (or textures).  No rolling walls.  No lighting.  Enemies always face viewer.  Ray casting.  Pre-computed texture coordinates.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Doom – Based on BSP tree (Bruce Naylor).  Texture mapped all surfaces.  Lighting.  Varying floor altitudes.  Rolling walls.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466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/>
              <a:t>Data Parallel – The same program running on multiple data (SPMD).</a:t>
            </a:r>
          </a:p>
          <a:p>
            <a:endParaRPr lang="en-US" smtClean="0"/>
          </a:p>
          <a:p>
            <a:r>
              <a:rPr lang="en-US" smtClean="0"/>
              <a:t>Cloth is modeled with a mass-spring-damper system obeying Hook’s Law.  The force on each mass is computed independently at each time step.</a:t>
            </a:r>
          </a:p>
          <a:p>
            <a:endParaRPr lang="en-US" smtClean="0"/>
          </a:p>
          <a:p>
            <a:r>
              <a:rPr lang="en-US" smtClean="0"/>
              <a:t>Each particle in a particle system has forces like gravity and wind.  Integrating from f = ma to position can be done independently at each time step.</a:t>
            </a:r>
          </a:p>
          <a:p>
            <a:endParaRPr lang="en-US" smtClean="0"/>
          </a:p>
          <a:p>
            <a:r>
              <a:rPr lang="en-US" smtClean="0"/>
              <a:t>Can an application have more than one type of parallelism?</a:t>
            </a:r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9CC24201-2164-4B6B-BAF6-8DF07CD05761}" type="slidenum">
              <a:rPr lang="en-US" smtClean="0"/>
              <a:pPr/>
              <a:t>37</a:t>
            </a:fld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smtClean="0"/>
              <a:t>FLOPS are not a perfect measurement because of memory access, instruction mix, branches, etc.  Peak FLOPS are idealistic, but not often reached in practice.</a:t>
            </a:r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4ACFE1C5-5D39-4CE3-A45E-9C523C3687CC}" type="slidenum">
              <a:rPr lang="en-US" smtClean="0"/>
              <a:pPr/>
              <a:t>7</a:t>
            </a:fld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Moore’s Law – the number of transistors on a chip will double about every two year </a:t>
            </a:r>
          </a:p>
          <a:p>
            <a:pPr eaLnBrk="1" hangingPunct="1"/>
            <a:endParaRPr lang="en-US" dirty="0" smtClean="0"/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9020A6A7-49DA-4B84-B778-712164C674EF}" type="slidenum">
              <a:rPr lang="en-US" smtClean="0"/>
              <a:pPr/>
              <a:t>8</a:t>
            </a:fld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PCI-E Gen3 is 8 GB/s in </a:t>
            </a:r>
            <a:r>
              <a:rPr lang="en-US" smtClean="0"/>
              <a:t>each direction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833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BDF356-1CF7-4830-A1DD-92487C04A17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223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Cache, branch predicator, out-of-order logic, ALUs, 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A9C382-6001-4852-8CD2-C8B165252F0B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03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Software likes “serial,” hardware likes “parallel.”</a:t>
            </a:r>
          </a:p>
          <a:p>
            <a:pPr rtl="0" eaLnBrk="1" fontAlgn="t" latinLnBrk="0" hangingPunct="1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Branch prediction accuracy</a:t>
            </a:r>
          </a:p>
          <a:p>
            <a:pPr rtl="0" eaLnBrk="1" fontAlgn="t" latinLnBrk="0" hangingPunct="1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96.7% - vim</a:t>
            </a:r>
          </a:p>
          <a:p>
            <a:pPr rtl="0" eaLnBrk="1" fontAlgn="t" latinLnBrk="0" hangingPunct="1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98.9% -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ls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8A9C382-6001-4852-8CD2-C8B165252F0B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774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Clocked.</a:t>
            </a:r>
            <a:r>
              <a:rPr lang="en-US" baseline="0" dirty="0" smtClean="0"/>
              <a:t> All of these steps occur in one clock period.</a:t>
            </a:r>
          </a:p>
          <a:p>
            <a:r>
              <a:rPr lang="en-US" baseline="0" dirty="0" smtClean="0"/>
              <a:t>Clock period bound by </a:t>
            </a:r>
            <a:r>
              <a:rPr lang="en-US" baseline="0" dirty="0" err="1" smtClean="0"/>
              <a:t>datapath</a:t>
            </a:r>
            <a:r>
              <a:rPr lang="en-US" baseline="0" dirty="0" smtClean="0"/>
              <a:t> delay.</a:t>
            </a:r>
          </a:p>
          <a:p>
            <a:r>
              <a:rPr lang="en-US" baseline="0" smtClean="0"/>
              <a:t>Bad utilization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AAAFBB-09A3-48F9-B117-E11931ACD96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07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4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5" name="Rectangle 2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grpSp>
          <p:nvGrpSpPr>
            <p:cNvPr id="7" name="Group 22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8" name="Rectangle 20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9" name="Rectangle 21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0" name="Rectangle 22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1" name="Rectangle 23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2" name="Rectangle 24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3" name="Rectangle 25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4" name="Rectangle 26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5" name="Rectangle 27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6" name="Rectangle 28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17" name="Rectangle 29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</p:grpSp>
      </p:grpSp>
      <p:sp>
        <p:nvSpPr>
          <p:cNvPr id="39953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9954" name="Rectangle 18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18" name="Rectangle 3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Rectangle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E54861-778E-42F3-AD2A-EB44076E1E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3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8C159F-1E55-41A6-8339-F6DFBBA391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47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5BD4E-B466-4610-BC18-B41E938D8A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955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2C293C-5088-4E30-A67C-4AADAF5FA8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0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94C7B8-8CC4-4889-AD8F-317EDBE8A8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298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61E347-8CA3-4084-BF2E-118BFDD01F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633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794ADF-22CF-4A16-93CD-B60F28D4CA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521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A59A2D-9DFD-4CF1-88DF-0D2AE9D78E9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748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B21DA8-9326-4960-A0CA-F2493A568D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67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908B7E-49EA-403A-A56A-CF5E7479FE6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442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DC33A9-C666-4D8E-AA4A-ACE84B2F750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75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891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itchFamily="34" charset="0"/>
              </a:defRPr>
            </a:lvl1pPr>
          </a:lstStyle>
          <a:p>
            <a:pPr>
              <a:defRPr/>
            </a:pPr>
            <a:fld id="{4A07FFE8-3058-4AB1-8B4F-2F8A07FDDD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1028" name="Group 35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1032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1033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1034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1035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1036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037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1038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1039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040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8929" name="Rectangle 1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vsampath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as.upenn.edu/~cis501/lectures/04_pipeline.pdf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as.upenn.edu/~cis501/lectures/04_pipeline.p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as.upenn.edu/~cis501/lectures/04_pipeline.pdf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eas.upenn.edu/~cis565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edu" TargetMode="External"/><Relationship Id="rId5" Type="http://schemas.openxmlformats.org/officeDocument/2006/relationships/hyperlink" Target="https://github.com/signup/free" TargetMode="External"/><Relationship Id="rId4" Type="http://schemas.openxmlformats.org/officeDocument/2006/relationships/hyperlink" Target="https://groups.google.com/forum/#!forum/cis-565-fall-2013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ostcircuits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proteneer.com/blog/?p=263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http.developer.nvidia.com/GPUGems3/gpugems3_ch14.html" TargetMode="External"/><Relationship Id="rId4" Type="http://schemas.openxmlformats.org/officeDocument/2006/relationships/image" Target="../media/image8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09.idav.ucdavis.edu/talks/01-BPS-SIGGRAPH09-mhouston.pdf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plus.google.com/u/0/photos/100838748547881402137/albums/5407605084626995217/5581900335460078306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proteneer.com/blog/?p=263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sz="4600" dirty="0"/>
              <a:t>GPU Architecture Overview</a:t>
            </a:r>
            <a:endParaRPr lang="en-US" sz="4600" dirty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/>
              <a:t>Patrick Cozzi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University of Pennsylvania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CIS 565 - Fall 2013</a:t>
            </a:r>
          </a:p>
        </p:txBody>
      </p:sp>
      <p:pic>
        <p:nvPicPr>
          <p:cNvPr id="2" name="Picture 2" descr="Student Projec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-1"/>
            <a:ext cx="609600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and GPU Trends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686800" cy="3886200"/>
          </a:xfrm>
        </p:spPr>
        <p:txBody>
          <a:bodyPr/>
          <a:lstStyle/>
          <a:p>
            <a:r>
              <a:rPr lang="en-US" dirty="0" smtClean="0"/>
              <a:t>Single-core performance slowing since 2003</a:t>
            </a:r>
          </a:p>
          <a:p>
            <a:pPr lvl="1"/>
            <a:r>
              <a:rPr lang="en-US" dirty="0" smtClean="0"/>
              <a:t>Power and heat limits</a:t>
            </a:r>
          </a:p>
          <a:p>
            <a:r>
              <a:rPr lang="en-US" dirty="0" smtClean="0"/>
              <a:t>GPUs delivery higher FLOP per</a:t>
            </a:r>
          </a:p>
          <a:p>
            <a:pPr lvl="1"/>
            <a:r>
              <a:rPr lang="en-US" dirty="0" smtClean="0"/>
              <a:t>Watt</a:t>
            </a:r>
          </a:p>
          <a:p>
            <a:pPr lvl="1"/>
            <a:r>
              <a:rPr lang="en-US" dirty="0" smtClean="0"/>
              <a:t>Dollar</a:t>
            </a:r>
          </a:p>
          <a:p>
            <a:pPr lvl="1"/>
            <a:r>
              <a:rPr lang="en-US" dirty="0" smtClean="0"/>
              <a:t>Mm</a:t>
            </a:r>
          </a:p>
          <a:p>
            <a:r>
              <a:rPr lang="en-US" dirty="0" smtClean="0"/>
              <a:t>2012 – GPU peak FLOP about 10x CPU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07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CPU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are the major components in a CPU die?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699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CPU Review</a:t>
            </a:r>
            <a:endParaRPr lang="en-US" dirty="0"/>
          </a:p>
        </p:txBody>
      </p:sp>
      <p:sp>
        <p:nvSpPr>
          <p:cNvPr id="4" name="Content Placeholder 5"/>
          <p:cNvSpPr>
            <a:spLocks noGrp="1"/>
          </p:cNvSpPr>
          <p:nvPr/>
        </p:nvSpPr>
        <p:spPr>
          <a:xfrm>
            <a:off x="457200" y="1752600"/>
            <a:ext cx="8229600" cy="2057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Desktop Applications</a:t>
            </a:r>
          </a:p>
          <a:p>
            <a:pPr lvl="1"/>
            <a:r>
              <a:rPr lang="en-US" dirty="0" smtClean="0"/>
              <a:t>Lightly threaded</a:t>
            </a:r>
          </a:p>
          <a:p>
            <a:pPr lvl="1"/>
            <a:r>
              <a:rPr lang="en-US" dirty="0" smtClean="0"/>
              <a:t>Lots of branches</a:t>
            </a:r>
          </a:p>
          <a:p>
            <a:pPr lvl="1"/>
            <a:r>
              <a:rPr lang="en-US" dirty="0" smtClean="0"/>
              <a:t>Lots of memory accesses</a:t>
            </a:r>
          </a:p>
        </p:txBody>
      </p:sp>
      <p:pic>
        <p:nvPicPr>
          <p:cNvPr id="5" name="tabl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65" y="3810000"/>
            <a:ext cx="7654671" cy="1828800"/>
          </a:xfrm>
          <a:prstGeom prst="rect">
            <a:avLst/>
          </a:prstGeom>
        </p:spPr>
      </p:pic>
      <p:sp>
        <p:nvSpPr>
          <p:cNvPr id="6" name="TextBox 7"/>
          <p:cNvSpPr txBox="1"/>
          <p:nvPr/>
        </p:nvSpPr>
        <p:spPr>
          <a:xfrm>
            <a:off x="685800" y="5867400"/>
            <a:ext cx="769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Profiled with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psrun</a:t>
            </a:r>
            <a:r>
              <a:rPr lang="en-US" dirty="0" smtClean="0"/>
              <a:t> on ENIAC</a:t>
            </a:r>
            <a:endParaRPr lang="en-US" dirty="0"/>
          </a:p>
        </p:txBody>
      </p:sp>
      <p:sp>
        <p:nvSpPr>
          <p:cNvPr id="7" name="Text Box 8"/>
          <p:cNvSpPr txBox="1">
            <a:spLocks noChangeArrowheads="1"/>
          </p:cNvSpPr>
          <p:nvPr/>
        </p:nvSpPr>
        <p:spPr bwMode="auto">
          <a:xfrm>
            <a:off x="2794000" y="6553200"/>
            <a:ext cx="6400800" cy="30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sz="1400" dirty="0" smtClean="0">
                <a:latin typeface="+mn-lt"/>
              </a:rPr>
              <a:t>Slide from </a:t>
            </a:r>
            <a:r>
              <a:rPr lang="en-US" sz="1400" dirty="0" smtClean="0">
                <a:latin typeface="+mn-lt"/>
                <a:hlinkClick r:id="rId4"/>
              </a:rPr>
              <a:t>Varun Sampath</a:t>
            </a:r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00444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 CPU Core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81800" y="6474023"/>
            <a:ext cx="2362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Image: </a:t>
            </a:r>
            <a:r>
              <a:rPr lang="en-US" sz="1400" dirty="0" smtClean="0">
                <a:hlinkClick r:id="rId3"/>
              </a:rPr>
              <a:t>Penn CIS501</a:t>
            </a:r>
            <a:endParaRPr lang="en-US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54965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Fetch </a:t>
            </a:r>
            <a:r>
              <a:rPr lang="en-US" sz="2800" dirty="0" smtClean="0">
                <a:sym typeface="Wingdings" pitchFamily="2" charset="2"/>
              </a:rPr>
              <a:t> Decode  Execute  Memory  </a:t>
            </a:r>
            <a:r>
              <a:rPr lang="en-US" sz="2800" dirty="0" err="1" smtClean="0">
                <a:sym typeface="Wingdings" pitchFamily="2" charset="2"/>
              </a:rPr>
              <a:t>Writeback</a:t>
            </a:r>
            <a:endParaRPr lang="en-US" sz="2800" dirty="0"/>
          </a:p>
        </p:txBody>
      </p:sp>
      <p:grpSp>
        <p:nvGrpSpPr>
          <p:cNvPr id="244" name="Group 243"/>
          <p:cNvGrpSpPr/>
          <p:nvPr/>
        </p:nvGrpSpPr>
        <p:grpSpPr>
          <a:xfrm>
            <a:off x="304800" y="1752600"/>
            <a:ext cx="8534400" cy="3505200"/>
            <a:chOff x="304800" y="1066800"/>
            <a:chExt cx="8534400" cy="3505200"/>
          </a:xfrm>
        </p:grpSpPr>
        <p:sp>
          <p:nvSpPr>
            <p:cNvPr id="245" name="Rectangle 4"/>
            <p:cNvSpPr>
              <a:spLocks noChangeArrowheads="1"/>
            </p:cNvSpPr>
            <p:nvPr/>
          </p:nvSpPr>
          <p:spPr bwMode="auto">
            <a:xfrm>
              <a:off x="609600" y="2514600"/>
              <a:ext cx="304800" cy="1219200"/>
            </a:xfrm>
            <a:prstGeom prst="rect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-65" charset="0"/>
                </a:rPr>
                <a:t>PC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-65" charset="0"/>
              </a:endParaRPr>
            </a:p>
          </p:txBody>
        </p:sp>
        <p:sp>
          <p:nvSpPr>
            <p:cNvPr id="246" name="AutoShape 5"/>
            <p:cNvSpPr>
              <a:spLocks noChangeArrowheads="1"/>
            </p:cNvSpPr>
            <p:nvPr/>
          </p:nvSpPr>
          <p:spPr bwMode="auto">
            <a:xfrm rot="5400000">
              <a:off x="609600" y="3505200"/>
              <a:ext cx="152400" cy="152400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47" name="Rectangle 7"/>
            <p:cNvSpPr>
              <a:spLocks noChangeArrowheads="1"/>
            </p:cNvSpPr>
            <p:nvPr/>
          </p:nvSpPr>
          <p:spPr bwMode="auto">
            <a:xfrm>
              <a:off x="1219200" y="2667000"/>
              <a:ext cx="609600" cy="914400"/>
            </a:xfrm>
            <a:prstGeom prst="rect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-65" charset="0"/>
                </a:rPr>
                <a:t>I$</a:t>
              </a:r>
            </a:p>
          </p:txBody>
        </p:sp>
        <p:sp>
          <p:nvSpPr>
            <p:cNvPr id="248" name="AutoShape 8"/>
            <p:cNvSpPr>
              <a:spLocks noChangeArrowheads="1"/>
            </p:cNvSpPr>
            <p:nvPr/>
          </p:nvSpPr>
          <p:spPr bwMode="auto">
            <a:xfrm rot="5400000">
              <a:off x="1219200" y="3352800"/>
              <a:ext cx="152400" cy="152400"/>
            </a:xfrm>
            <a:prstGeom prst="triangle">
              <a:avLst>
                <a:gd name="adj" fmla="val 50000"/>
              </a:avLst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49" name="Line 9"/>
            <p:cNvSpPr>
              <a:spLocks noChangeShapeType="1"/>
            </p:cNvSpPr>
            <p:nvPr/>
          </p:nvSpPr>
          <p:spPr bwMode="auto">
            <a:xfrm>
              <a:off x="914400" y="3124200"/>
              <a:ext cx="3048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50" name="Rectangle 10"/>
            <p:cNvSpPr>
              <a:spLocks noChangeArrowheads="1"/>
            </p:cNvSpPr>
            <p:nvPr/>
          </p:nvSpPr>
          <p:spPr bwMode="auto">
            <a:xfrm>
              <a:off x="2819400" y="2514600"/>
              <a:ext cx="1219200" cy="1219200"/>
            </a:xfrm>
            <a:prstGeom prst="rect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-65" charset="0"/>
                </a:rPr>
                <a:t>Register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-65" charset="0"/>
                </a:rPr>
                <a:t>File</a:t>
              </a:r>
            </a:p>
          </p:txBody>
        </p:sp>
        <p:sp>
          <p:nvSpPr>
            <p:cNvPr id="251" name="AutoShape 11"/>
            <p:cNvSpPr>
              <a:spLocks noChangeArrowheads="1"/>
            </p:cNvSpPr>
            <p:nvPr/>
          </p:nvSpPr>
          <p:spPr bwMode="auto">
            <a:xfrm rot="5400000">
              <a:off x="2819400" y="3505200"/>
              <a:ext cx="152400" cy="152400"/>
            </a:xfrm>
            <a:prstGeom prst="triangle">
              <a:avLst>
                <a:gd name="adj" fmla="val 50000"/>
              </a:avLst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52" name="Line 12"/>
            <p:cNvSpPr>
              <a:spLocks noChangeShapeType="1"/>
            </p:cNvSpPr>
            <p:nvPr/>
          </p:nvSpPr>
          <p:spPr bwMode="auto">
            <a:xfrm flipV="1">
              <a:off x="2971800" y="3733800"/>
              <a:ext cx="0" cy="533400"/>
            </a:xfrm>
            <a:prstGeom prst="line">
              <a:avLst/>
            </a:prstGeom>
            <a:noFill/>
            <a:ln w="12700">
              <a:solidFill>
                <a:srgbClr val="FF0909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53" name="Freeform 13"/>
            <p:cNvSpPr>
              <a:spLocks/>
            </p:cNvSpPr>
            <p:nvPr/>
          </p:nvSpPr>
          <p:spPr bwMode="auto">
            <a:xfrm>
              <a:off x="5867400" y="2514600"/>
              <a:ext cx="228600" cy="12192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88"/>
                </a:cxn>
                <a:cxn ang="0">
                  <a:pos x="85" y="386"/>
                </a:cxn>
                <a:cxn ang="0">
                  <a:pos x="0" y="480"/>
                </a:cxn>
                <a:cxn ang="0">
                  <a:pos x="0" y="768"/>
                </a:cxn>
                <a:cxn ang="0">
                  <a:pos x="384" y="576"/>
                </a:cxn>
                <a:cxn ang="0">
                  <a:pos x="384" y="192"/>
                </a:cxn>
                <a:cxn ang="0">
                  <a:pos x="0" y="0"/>
                </a:cxn>
              </a:cxnLst>
              <a:rect l="0" t="0" r="r" b="b"/>
              <a:pathLst>
                <a:path w="384" h="768">
                  <a:moveTo>
                    <a:pt x="0" y="0"/>
                  </a:moveTo>
                  <a:lnTo>
                    <a:pt x="0" y="288"/>
                  </a:lnTo>
                  <a:lnTo>
                    <a:pt x="85" y="386"/>
                  </a:lnTo>
                  <a:lnTo>
                    <a:pt x="0" y="480"/>
                  </a:lnTo>
                  <a:lnTo>
                    <a:pt x="0" y="768"/>
                  </a:lnTo>
                  <a:lnTo>
                    <a:pt x="384" y="576"/>
                  </a:lnTo>
                  <a:lnTo>
                    <a:pt x="384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D882"/>
            </a:solidFill>
            <a:ln w="28575" cap="flat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54" name="Line 14"/>
            <p:cNvSpPr>
              <a:spLocks noChangeShapeType="1"/>
            </p:cNvSpPr>
            <p:nvPr/>
          </p:nvSpPr>
          <p:spPr bwMode="auto">
            <a:xfrm>
              <a:off x="4038600" y="2743200"/>
              <a:ext cx="18288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55" name="Line 15"/>
            <p:cNvSpPr>
              <a:spLocks noChangeShapeType="1"/>
            </p:cNvSpPr>
            <p:nvPr/>
          </p:nvSpPr>
          <p:spPr bwMode="auto">
            <a:xfrm>
              <a:off x="4044950" y="3505200"/>
              <a:ext cx="144145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56" name="Line 16"/>
            <p:cNvSpPr>
              <a:spLocks noChangeShapeType="1"/>
            </p:cNvSpPr>
            <p:nvPr/>
          </p:nvSpPr>
          <p:spPr bwMode="auto">
            <a:xfrm flipV="1">
              <a:off x="6019800" y="3505200"/>
              <a:ext cx="0" cy="762000"/>
            </a:xfrm>
            <a:prstGeom prst="line">
              <a:avLst/>
            </a:prstGeom>
            <a:noFill/>
            <a:ln w="12700">
              <a:solidFill>
                <a:srgbClr val="FF0909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57" name="Line 17"/>
            <p:cNvSpPr>
              <a:spLocks noChangeShapeType="1"/>
            </p:cNvSpPr>
            <p:nvPr/>
          </p:nvSpPr>
          <p:spPr bwMode="auto">
            <a:xfrm>
              <a:off x="5638800" y="3505200"/>
              <a:ext cx="2286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58" name="AutoShape 18"/>
            <p:cNvSpPr>
              <a:spLocks noChangeArrowheads="1"/>
            </p:cNvSpPr>
            <p:nvPr/>
          </p:nvSpPr>
          <p:spPr bwMode="auto">
            <a:xfrm rot="5400000">
              <a:off x="5372100" y="3314700"/>
              <a:ext cx="381000" cy="152400"/>
            </a:xfrm>
            <a:prstGeom prst="flowChartTerminator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59" name="Line 19"/>
            <p:cNvSpPr>
              <a:spLocks noChangeShapeType="1"/>
            </p:cNvSpPr>
            <p:nvPr/>
          </p:nvSpPr>
          <p:spPr bwMode="auto">
            <a:xfrm flipV="1">
              <a:off x="5562600" y="3581400"/>
              <a:ext cx="0" cy="685800"/>
            </a:xfrm>
            <a:prstGeom prst="line">
              <a:avLst/>
            </a:prstGeom>
            <a:noFill/>
            <a:ln w="12700">
              <a:solidFill>
                <a:srgbClr val="FF0909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60" name="Text Box 20"/>
            <p:cNvSpPr txBox="1">
              <a:spLocks noChangeArrowheads="1"/>
            </p:cNvSpPr>
            <p:nvPr/>
          </p:nvSpPr>
          <p:spPr bwMode="auto">
            <a:xfrm>
              <a:off x="3048000" y="3443288"/>
              <a:ext cx="425450" cy="3667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-65" charset="0"/>
                </a:rPr>
                <a:t>s1</a:t>
              </a:r>
            </a:p>
          </p:txBody>
        </p:sp>
        <p:sp>
          <p:nvSpPr>
            <p:cNvPr id="261" name="Text Box 21"/>
            <p:cNvSpPr txBox="1">
              <a:spLocks noChangeArrowheads="1"/>
            </p:cNvSpPr>
            <p:nvPr/>
          </p:nvSpPr>
          <p:spPr bwMode="auto">
            <a:xfrm>
              <a:off x="3352800" y="3443288"/>
              <a:ext cx="425450" cy="3667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-65" charset="0"/>
                </a:rPr>
                <a:t>s2</a:t>
              </a:r>
            </a:p>
          </p:txBody>
        </p:sp>
        <p:sp>
          <p:nvSpPr>
            <p:cNvPr id="262" name="Text Box 22"/>
            <p:cNvSpPr txBox="1">
              <a:spLocks noChangeArrowheads="1"/>
            </p:cNvSpPr>
            <p:nvPr/>
          </p:nvSpPr>
          <p:spPr bwMode="auto">
            <a:xfrm>
              <a:off x="3733800" y="3443288"/>
              <a:ext cx="311150" cy="3667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-65" charset="0"/>
                </a:rPr>
                <a:t>d</a:t>
              </a:r>
            </a:p>
          </p:txBody>
        </p:sp>
        <p:sp>
          <p:nvSpPr>
            <p:cNvPr id="263" name="Rectangle 23"/>
            <p:cNvSpPr>
              <a:spLocks noChangeArrowheads="1"/>
            </p:cNvSpPr>
            <p:nvPr/>
          </p:nvSpPr>
          <p:spPr bwMode="auto">
            <a:xfrm>
              <a:off x="7086600" y="3048000"/>
              <a:ext cx="609600" cy="914400"/>
            </a:xfrm>
            <a:prstGeom prst="rect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-65" charset="0"/>
                </a:rPr>
                <a:t>D$</a:t>
              </a:r>
            </a:p>
          </p:txBody>
        </p:sp>
        <p:sp>
          <p:nvSpPr>
            <p:cNvPr id="264" name="AutoShape 24"/>
            <p:cNvSpPr>
              <a:spLocks noChangeArrowheads="1"/>
            </p:cNvSpPr>
            <p:nvPr/>
          </p:nvSpPr>
          <p:spPr bwMode="auto">
            <a:xfrm rot="5400000">
              <a:off x="7086600" y="3581400"/>
              <a:ext cx="152400" cy="152400"/>
            </a:xfrm>
            <a:prstGeom prst="triangle">
              <a:avLst>
                <a:gd name="adj" fmla="val 50000"/>
              </a:avLst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65" name="Line 25"/>
            <p:cNvSpPr>
              <a:spLocks noChangeShapeType="1"/>
            </p:cNvSpPr>
            <p:nvPr/>
          </p:nvSpPr>
          <p:spPr bwMode="auto">
            <a:xfrm flipV="1">
              <a:off x="7239000" y="3962400"/>
              <a:ext cx="0" cy="304800"/>
            </a:xfrm>
            <a:prstGeom prst="line">
              <a:avLst/>
            </a:prstGeom>
            <a:noFill/>
            <a:ln w="12700">
              <a:solidFill>
                <a:srgbClr val="FF0909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66" name="AutoShape 26"/>
            <p:cNvSpPr>
              <a:spLocks noChangeArrowheads="1"/>
            </p:cNvSpPr>
            <p:nvPr/>
          </p:nvSpPr>
          <p:spPr bwMode="auto">
            <a:xfrm rot="5400000">
              <a:off x="8191500" y="2857500"/>
              <a:ext cx="685800" cy="152400"/>
            </a:xfrm>
            <a:prstGeom prst="flowChartTerminator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67" name="Line 27"/>
            <p:cNvSpPr>
              <a:spLocks noChangeShapeType="1"/>
            </p:cNvSpPr>
            <p:nvPr/>
          </p:nvSpPr>
          <p:spPr bwMode="auto">
            <a:xfrm flipV="1">
              <a:off x="8534400" y="3276600"/>
              <a:ext cx="0" cy="990600"/>
            </a:xfrm>
            <a:prstGeom prst="line">
              <a:avLst/>
            </a:prstGeom>
            <a:noFill/>
            <a:ln w="12700">
              <a:solidFill>
                <a:srgbClr val="FF0909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68" name="Freeform 28"/>
            <p:cNvSpPr>
              <a:spLocks/>
            </p:cNvSpPr>
            <p:nvPr/>
          </p:nvSpPr>
          <p:spPr bwMode="auto">
            <a:xfrm>
              <a:off x="1219200" y="1981200"/>
              <a:ext cx="304800" cy="6096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88"/>
                </a:cxn>
                <a:cxn ang="0">
                  <a:pos x="85" y="386"/>
                </a:cxn>
                <a:cxn ang="0">
                  <a:pos x="0" y="480"/>
                </a:cxn>
                <a:cxn ang="0">
                  <a:pos x="0" y="768"/>
                </a:cxn>
                <a:cxn ang="0">
                  <a:pos x="384" y="576"/>
                </a:cxn>
                <a:cxn ang="0">
                  <a:pos x="384" y="192"/>
                </a:cxn>
                <a:cxn ang="0">
                  <a:pos x="0" y="0"/>
                </a:cxn>
              </a:cxnLst>
              <a:rect l="0" t="0" r="r" b="b"/>
              <a:pathLst>
                <a:path w="384" h="768">
                  <a:moveTo>
                    <a:pt x="0" y="0"/>
                  </a:moveTo>
                  <a:lnTo>
                    <a:pt x="0" y="288"/>
                  </a:lnTo>
                  <a:lnTo>
                    <a:pt x="85" y="386"/>
                  </a:lnTo>
                  <a:lnTo>
                    <a:pt x="0" y="480"/>
                  </a:lnTo>
                  <a:lnTo>
                    <a:pt x="0" y="768"/>
                  </a:lnTo>
                  <a:lnTo>
                    <a:pt x="384" y="576"/>
                  </a:lnTo>
                  <a:lnTo>
                    <a:pt x="384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D882"/>
            </a:solidFill>
            <a:ln w="28575" cap="flat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69" name="Freeform 29"/>
            <p:cNvSpPr>
              <a:spLocks/>
            </p:cNvSpPr>
            <p:nvPr/>
          </p:nvSpPr>
          <p:spPr bwMode="auto">
            <a:xfrm>
              <a:off x="1066800" y="2438400"/>
              <a:ext cx="152400" cy="685800"/>
            </a:xfrm>
            <a:custGeom>
              <a:avLst/>
              <a:gdLst/>
              <a:ahLst/>
              <a:cxnLst>
                <a:cxn ang="0">
                  <a:pos x="0" y="576"/>
                </a:cxn>
                <a:cxn ang="0">
                  <a:pos x="0" y="0"/>
                </a:cxn>
                <a:cxn ang="0">
                  <a:pos x="192" y="0"/>
                </a:cxn>
              </a:cxnLst>
              <a:rect l="0" t="0" r="r" b="b"/>
              <a:pathLst>
                <a:path w="192" h="576">
                  <a:moveTo>
                    <a:pt x="0" y="576"/>
                  </a:moveTo>
                  <a:lnTo>
                    <a:pt x="0" y="0"/>
                  </a:lnTo>
                  <a:lnTo>
                    <a:pt x="192" y="0"/>
                  </a:ln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70" name="Text Box 30"/>
            <p:cNvSpPr txBox="1">
              <a:spLocks noChangeArrowheads="1"/>
            </p:cNvSpPr>
            <p:nvPr/>
          </p:nvSpPr>
          <p:spPr bwMode="auto">
            <a:xfrm>
              <a:off x="1219200" y="1981200"/>
              <a:ext cx="303213" cy="58102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-65" charset="0"/>
                </a:rPr>
                <a:t>+</a:t>
              </a: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-65" charset="0"/>
                </a:rPr>
                <a:t>4</a:t>
              </a:r>
            </a:p>
          </p:txBody>
        </p:sp>
        <p:sp>
          <p:nvSpPr>
            <p:cNvPr id="271" name="Freeform 31"/>
            <p:cNvSpPr>
              <a:spLocks/>
            </p:cNvSpPr>
            <p:nvPr/>
          </p:nvSpPr>
          <p:spPr bwMode="auto">
            <a:xfrm>
              <a:off x="5867400" y="1600200"/>
              <a:ext cx="228600" cy="6096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88"/>
                </a:cxn>
                <a:cxn ang="0">
                  <a:pos x="85" y="386"/>
                </a:cxn>
                <a:cxn ang="0">
                  <a:pos x="0" y="480"/>
                </a:cxn>
                <a:cxn ang="0">
                  <a:pos x="0" y="768"/>
                </a:cxn>
                <a:cxn ang="0">
                  <a:pos x="384" y="576"/>
                </a:cxn>
                <a:cxn ang="0">
                  <a:pos x="384" y="192"/>
                </a:cxn>
                <a:cxn ang="0">
                  <a:pos x="0" y="0"/>
                </a:cxn>
              </a:cxnLst>
              <a:rect l="0" t="0" r="r" b="b"/>
              <a:pathLst>
                <a:path w="384" h="768">
                  <a:moveTo>
                    <a:pt x="0" y="0"/>
                  </a:moveTo>
                  <a:lnTo>
                    <a:pt x="0" y="288"/>
                  </a:lnTo>
                  <a:lnTo>
                    <a:pt x="85" y="386"/>
                  </a:lnTo>
                  <a:lnTo>
                    <a:pt x="0" y="480"/>
                  </a:lnTo>
                  <a:lnTo>
                    <a:pt x="0" y="768"/>
                  </a:lnTo>
                  <a:lnTo>
                    <a:pt x="384" y="576"/>
                  </a:lnTo>
                  <a:lnTo>
                    <a:pt x="384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D882"/>
            </a:solidFill>
            <a:ln w="28575" cap="flat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72" name="AutoShape 32"/>
            <p:cNvSpPr>
              <a:spLocks noChangeArrowheads="1"/>
            </p:cNvSpPr>
            <p:nvPr/>
          </p:nvSpPr>
          <p:spPr bwMode="auto">
            <a:xfrm rot="5400000">
              <a:off x="1066800" y="1524000"/>
              <a:ext cx="457200" cy="152400"/>
            </a:xfrm>
            <a:prstGeom prst="flowChartTerminator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73" name="Line 33"/>
            <p:cNvSpPr>
              <a:spLocks noChangeShapeType="1"/>
            </p:cNvSpPr>
            <p:nvPr/>
          </p:nvSpPr>
          <p:spPr bwMode="auto">
            <a:xfrm>
              <a:off x="1828800" y="1752600"/>
              <a:ext cx="40386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74" name="AutoShape 34"/>
            <p:cNvSpPr>
              <a:spLocks noChangeArrowheads="1"/>
            </p:cNvSpPr>
            <p:nvPr/>
          </p:nvSpPr>
          <p:spPr bwMode="auto">
            <a:xfrm flipH="1">
              <a:off x="5562600" y="1066800"/>
              <a:ext cx="304800" cy="304800"/>
            </a:xfrm>
            <a:prstGeom prst="flowChartDelay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75" name="Freeform 35"/>
            <p:cNvSpPr>
              <a:spLocks/>
            </p:cNvSpPr>
            <p:nvPr/>
          </p:nvSpPr>
          <p:spPr bwMode="auto">
            <a:xfrm rot="-10800000">
              <a:off x="1295400" y="1219200"/>
              <a:ext cx="4267200" cy="152400"/>
            </a:xfrm>
            <a:custGeom>
              <a:avLst/>
              <a:gdLst/>
              <a:ahLst/>
              <a:cxnLst>
                <a:cxn ang="0">
                  <a:pos x="0" y="96"/>
                </a:cxn>
                <a:cxn ang="0">
                  <a:pos x="576" y="96"/>
                </a:cxn>
                <a:cxn ang="0">
                  <a:pos x="576" y="0"/>
                </a:cxn>
              </a:cxnLst>
              <a:rect l="0" t="0" r="r" b="b"/>
              <a:pathLst>
                <a:path w="576" h="96">
                  <a:moveTo>
                    <a:pt x="0" y="96"/>
                  </a:moveTo>
                  <a:lnTo>
                    <a:pt x="576" y="96"/>
                  </a:lnTo>
                  <a:lnTo>
                    <a:pt x="576" y="0"/>
                  </a:lnTo>
                </a:path>
              </a:pathLst>
            </a:custGeom>
            <a:noFill/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76" name="Line 36"/>
            <p:cNvSpPr>
              <a:spLocks noChangeShapeType="1"/>
            </p:cNvSpPr>
            <p:nvPr/>
          </p:nvSpPr>
          <p:spPr bwMode="auto">
            <a:xfrm>
              <a:off x="5867400" y="1143000"/>
              <a:ext cx="685800" cy="0"/>
            </a:xfrm>
            <a:prstGeom prst="line">
              <a:avLst/>
            </a:prstGeom>
            <a:noFill/>
            <a:ln w="12700">
              <a:solidFill>
                <a:srgbClr val="FF0909"/>
              </a:solidFill>
              <a:round/>
              <a:headEnd type="triangle" w="med" len="med"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77" name="Line 37"/>
            <p:cNvSpPr>
              <a:spLocks noChangeShapeType="1"/>
            </p:cNvSpPr>
            <p:nvPr/>
          </p:nvSpPr>
          <p:spPr bwMode="auto">
            <a:xfrm>
              <a:off x="1828800" y="3124200"/>
              <a:ext cx="6096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78" name="Line 38"/>
            <p:cNvSpPr>
              <a:spLocks noChangeShapeType="1"/>
            </p:cNvSpPr>
            <p:nvPr/>
          </p:nvSpPr>
          <p:spPr bwMode="auto">
            <a:xfrm>
              <a:off x="6096000" y="3200400"/>
              <a:ext cx="9906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79" name="Line 39"/>
            <p:cNvSpPr>
              <a:spLocks noChangeShapeType="1"/>
            </p:cNvSpPr>
            <p:nvPr/>
          </p:nvSpPr>
          <p:spPr bwMode="auto">
            <a:xfrm>
              <a:off x="7696200" y="3200400"/>
              <a:ext cx="7620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80" name="Freeform 40"/>
            <p:cNvSpPr>
              <a:spLocks/>
            </p:cNvSpPr>
            <p:nvPr/>
          </p:nvSpPr>
          <p:spPr bwMode="auto">
            <a:xfrm>
              <a:off x="304800" y="1600200"/>
              <a:ext cx="914400" cy="1524000"/>
            </a:xfrm>
            <a:custGeom>
              <a:avLst/>
              <a:gdLst/>
              <a:ahLst/>
              <a:cxnLst>
                <a:cxn ang="0">
                  <a:pos x="576" y="0"/>
                </a:cxn>
                <a:cxn ang="0">
                  <a:pos x="0" y="0"/>
                </a:cxn>
                <a:cxn ang="0">
                  <a:pos x="0" y="1344"/>
                </a:cxn>
                <a:cxn ang="0">
                  <a:pos x="192" y="1344"/>
                </a:cxn>
              </a:cxnLst>
              <a:rect l="0" t="0" r="r" b="b"/>
              <a:pathLst>
                <a:path w="576" h="1344">
                  <a:moveTo>
                    <a:pt x="576" y="0"/>
                  </a:moveTo>
                  <a:lnTo>
                    <a:pt x="0" y="0"/>
                  </a:lnTo>
                  <a:lnTo>
                    <a:pt x="0" y="1344"/>
                  </a:lnTo>
                  <a:lnTo>
                    <a:pt x="192" y="1344"/>
                  </a:ln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81" name="Freeform 41"/>
            <p:cNvSpPr>
              <a:spLocks/>
            </p:cNvSpPr>
            <p:nvPr/>
          </p:nvSpPr>
          <p:spPr bwMode="auto">
            <a:xfrm>
              <a:off x="1371600" y="1752600"/>
              <a:ext cx="457200" cy="533400"/>
            </a:xfrm>
            <a:custGeom>
              <a:avLst/>
              <a:gdLst/>
              <a:ahLst/>
              <a:cxnLst>
                <a:cxn ang="0">
                  <a:pos x="96" y="576"/>
                </a:cxn>
                <a:cxn ang="0">
                  <a:pos x="288" y="576"/>
                </a:cxn>
                <a:cxn ang="0">
                  <a:pos x="288" y="0"/>
                </a:cxn>
                <a:cxn ang="0">
                  <a:pos x="0" y="0"/>
                </a:cxn>
              </a:cxnLst>
              <a:rect l="0" t="0" r="r" b="b"/>
              <a:pathLst>
                <a:path w="288" h="576">
                  <a:moveTo>
                    <a:pt x="96" y="576"/>
                  </a:moveTo>
                  <a:lnTo>
                    <a:pt x="288" y="576"/>
                  </a:lnTo>
                  <a:lnTo>
                    <a:pt x="288" y="0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82" name="Line 42"/>
            <p:cNvSpPr>
              <a:spLocks noChangeShapeType="1"/>
            </p:cNvSpPr>
            <p:nvPr/>
          </p:nvSpPr>
          <p:spPr bwMode="auto">
            <a:xfrm>
              <a:off x="2438400" y="4114800"/>
              <a:ext cx="26670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83" name="Freeform 43"/>
            <p:cNvSpPr>
              <a:spLocks/>
            </p:cNvSpPr>
            <p:nvPr/>
          </p:nvSpPr>
          <p:spPr bwMode="auto">
            <a:xfrm>
              <a:off x="4876800" y="3505200"/>
              <a:ext cx="2209800" cy="3048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44"/>
                </a:cxn>
                <a:cxn ang="0">
                  <a:pos x="960" y="144"/>
                </a:cxn>
              </a:cxnLst>
              <a:rect l="0" t="0" r="r" b="b"/>
              <a:pathLst>
                <a:path w="960" h="144">
                  <a:moveTo>
                    <a:pt x="0" y="0"/>
                  </a:moveTo>
                  <a:lnTo>
                    <a:pt x="0" y="144"/>
                  </a:lnTo>
                  <a:lnTo>
                    <a:pt x="960" y="144"/>
                  </a:ln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84" name="Freeform 44"/>
            <p:cNvSpPr>
              <a:spLocks/>
            </p:cNvSpPr>
            <p:nvPr/>
          </p:nvSpPr>
          <p:spPr bwMode="auto">
            <a:xfrm flipV="1">
              <a:off x="6858000" y="2667000"/>
              <a:ext cx="1600200" cy="533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44"/>
                </a:cxn>
                <a:cxn ang="0">
                  <a:pos x="960" y="144"/>
                </a:cxn>
              </a:cxnLst>
              <a:rect l="0" t="0" r="r" b="b"/>
              <a:pathLst>
                <a:path w="960" h="144">
                  <a:moveTo>
                    <a:pt x="0" y="0"/>
                  </a:moveTo>
                  <a:lnTo>
                    <a:pt x="0" y="144"/>
                  </a:lnTo>
                  <a:lnTo>
                    <a:pt x="960" y="144"/>
                  </a:ln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85" name="Freeform 45"/>
            <p:cNvSpPr>
              <a:spLocks/>
            </p:cNvSpPr>
            <p:nvPr/>
          </p:nvSpPr>
          <p:spPr bwMode="auto">
            <a:xfrm>
              <a:off x="2590800" y="2286000"/>
              <a:ext cx="6248400" cy="609600"/>
            </a:xfrm>
            <a:custGeom>
              <a:avLst/>
              <a:gdLst/>
              <a:ahLst/>
              <a:cxnLst>
                <a:cxn ang="0">
                  <a:pos x="3792" y="432"/>
                </a:cxn>
                <a:cxn ang="0">
                  <a:pos x="3936" y="432"/>
                </a:cxn>
                <a:cxn ang="0">
                  <a:pos x="3936" y="0"/>
                </a:cxn>
                <a:cxn ang="0">
                  <a:pos x="0" y="0"/>
                </a:cxn>
                <a:cxn ang="0">
                  <a:pos x="0" y="336"/>
                </a:cxn>
                <a:cxn ang="0">
                  <a:pos x="144" y="336"/>
                </a:cxn>
              </a:cxnLst>
              <a:rect l="0" t="0" r="r" b="b"/>
              <a:pathLst>
                <a:path w="3936" h="432">
                  <a:moveTo>
                    <a:pt x="3792" y="432"/>
                  </a:moveTo>
                  <a:lnTo>
                    <a:pt x="3936" y="432"/>
                  </a:lnTo>
                  <a:lnTo>
                    <a:pt x="3936" y="0"/>
                  </a:lnTo>
                  <a:lnTo>
                    <a:pt x="0" y="0"/>
                  </a:lnTo>
                  <a:lnTo>
                    <a:pt x="0" y="336"/>
                  </a:lnTo>
                  <a:lnTo>
                    <a:pt x="144" y="336"/>
                  </a:ln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86" name="Freeform 46"/>
            <p:cNvSpPr>
              <a:spLocks/>
            </p:cNvSpPr>
            <p:nvPr/>
          </p:nvSpPr>
          <p:spPr bwMode="auto">
            <a:xfrm>
              <a:off x="1371600" y="1447800"/>
              <a:ext cx="4876800" cy="457200"/>
            </a:xfrm>
            <a:custGeom>
              <a:avLst/>
              <a:gdLst/>
              <a:ahLst/>
              <a:cxnLst>
                <a:cxn ang="0">
                  <a:pos x="2976" y="288"/>
                </a:cxn>
                <a:cxn ang="0">
                  <a:pos x="3072" y="288"/>
                </a:cxn>
                <a:cxn ang="0">
                  <a:pos x="3072" y="0"/>
                </a:cxn>
                <a:cxn ang="0">
                  <a:pos x="0" y="0"/>
                </a:cxn>
              </a:cxnLst>
              <a:rect l="0" t="0" r="r" b="b"/>
              <a:pathLst>
                <a:path w="3072" h="288">
                  <a:moveTo>
                    <a:pt x="2976" y="288"/>
                  </a:moveTo>
                  <a:lnTo>
                    <a:pt x="3072" y="288"/>
                  </a:lnTo>
                  <a:lnTo>
                    <a:pt x="3072" y="0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87" name="Line 47"/>
            <p:cNvSpPr>
              <a:spLocks noChangeShapeType="1"/>
            </p:cNvSpPr>
            <p:nvPr/>
          </p:nvSpPr>
          <p:spPr bwMode="auto">
            <a:xfrm flipV="1">
              <a:off x="3276600" y="3733800"/>
              <a:ext cx="0" cy="3810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88" name="Line 48"/>
            <p:cNvSpPr>
              <a:spLocks noChangeShapeType="1"/>
            </p:cNvSpPr>
            <p:nvPr/>
          </p:nvSpPr>
          <p:spPr bwMode="auto">
            <a:xfrm flipV="1">
              <a:off x="3581400" y="3733800"/>
              <a:ext cx="0" cy="3810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89" name="Line 49"/>
            <p:cNvSpPr>
              <a:spLocks noChangeShapeType="1"/>
            </p:cNvSpPr>
            <p:nvPr/>
          </p:nvSpPr>
          <p:spPr bwMode="auto">
            <a:xfrm flipV="1">
              <a:off x="3886200" y="3733800"/>
              <a:ext cx="0" cy="3810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90" name="Line 50"/>
            <p:cNvSpPr>
              <a:spLocks noChangeShapeType="1"/>
            </p:cNvSpPr>
            <p:nvPr/>
          </p:nvSpPr>
          <p:spPr bwMode="auto">
            <a:xfrm flipH="1">
              <a:off x="3124200" y="3810000"/>
              <a:ext cx="304800" cy="1524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91" name="Line 51"/>
            <p:cNvSpPr>
              <a:spLocks noChangeShapeType="1"/>
            </p:cNvSpPr>
            <p:nvPr/>
          </p:nvSpPr>
          <p:spPr bwMode="auto">
            <a:xfrm flipH="1">
              <a:off x="3429000" y="3810000"/>
              <a:ext cx="304800" cy="1524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92" name="Line 52"/>
            <p:cNvSpPr>
              <a:spLocks noChangeShapeType="1"/>
            </p:cNvSpPr>
            <p:nvPr/>
          </p:nvSpPr>
          <p:spPr bwMode="auto">
            <a:xfrm flipH="1">
              <a:off x="3733800" y="3810000"/>
              <a:ext cx="304800" cy="1524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93" name="Freeform 53"/>
            <p:cNvSpPr>
              <a:spLocks/>
            </p:cNvSpPr>
            <p:nvPr/>
          </p:nvSpPr>
          <p:spPr bwMode="auto">
            <a:xfrm>
              <a:off x="5105400" y="3276600"/>
              <a:ext cx="381000" cy="838200"/>
            </a:xfrm>
            <a:custGeom>
              <a:avLst/>
              <a:gdLst/>
              <a:ahLst/>
              <a:cxnLst>
                <a:cxn ang="0">
                  <a:pos x="0" y="288"/>
                </a:cxn>
                <a:cxn ang="0">
                  <a:pos x="0" y="0"/>
                </a:cxn>
                <a:cxn ang="0">
                  <a:pos x="288" y="0"/>
                </a:cxn>
              </a:cxnLst>
              <a:rect l="0" t="0" r="r" b="b"/>
              <a:pathLst>
                <a:path w="288" h="288">
                  <a:moveTo>
                    <a:pt x="0" y="288"/>
                  </a:moveTo>
                  <a:lnTo>
                    <a:pt x="0" y="0"/>
                  </a:lnTo>
                  <a:lnTo>
                    <a:pt x="288" y="0"/>
                  </a:lnTo>
                </a:path>
              </a:pathLst>
            </a:custGeom>
            <a:noFill/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94" name="Line 54"/>
            <p:cNvSpPr>
              <a:spLocks noChangeShapeType="1"/>
            </p:cNvSpPr>
            <p:nvPr/>
          </p:nvSpPr>
          <p:spPr bwMode="auto">
            <a:xfrm flipH="1">
              <a:off x="5029200" y="3886200"/>
              <a:ext cx="152400" cy="1524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95" name="Freeform 55"/>
            <p:cNvSpPr>
              <a:spLocks/>
            </p:cNvSpPr>
            <p:nvPr/>
          </p:nvSpPr>
          <p:spPr bwMode="auto">
            <a:xfrm>
              <a:off x="5867400" y="1295400"/>
              <a:ext cx="457200" cy="1600200"/>
            </a:xfrm>
            <a:custGeom>
              <a:avLst/>
              <a:gdLst/>
              <a:ahLst/>
              <a:cxnLst>
                <a:cxn ang="0">
                  <a:pos x="144" y="1152"/>
                </a:cxn>
                <a:cxn ang="0">
                  <a:pos x="288" y="1152"/>
                </a:cxn>
                <a:cxn ang="0">
                  <a:pos x="288" y="0"/>
                </a:cxn>
                <a:cxn ang="0">
                  <a:pos x="0" y="0"/>
                </a:cxn>
              </a:cxnLst>
              <a:rect l="0" t="0" r="r" b="b"/>
              <a:pathLst>
                <a:path w="288" h="1152">
                  <a:moveTo>
                    <a:pt x="144" y="1152"/>
                  </a:moveTo>
                  <a:lnTo>
                    <a:pt x="288" y="1152"/>
                  </a:lnTo>
                  <a:lnTo>
                    <a:pt x="288" y="0"/>
                  </a:lnTo>
                  <a:lnTo>
                    <a:pt x="0" y="0"/>
                  </a:lnTo>
                </a:path>
              </a:pathLst>
            </a:custGeom>
            <a:noFill/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96" name="Freeform 56"/>
            <p:cNvSpPr>
              <a:spLocks/>
            </p:cNvSpPr>
            <p:nvPr/>
          </p:nvSpPr>
          <p:spPr bwMode="auto">
            <a:xfrm>
              <a:off x="5105400" y="2057400"/>
              <a:ext cx="762000" cy="1219200"/>
            </a:xfrm>
            <a:custGeom>
              <a:avLst/>
              <a:gdLst/>
              <a:ahLst/>
              <a:cxnLst>
                <a:cxn ang="0">
                  <a:pos x="0" y="288"/>
                </a:cxn>
                <a:cxn ang="0">
                  <a:pos x="0" y="0"/>
                </a:cxn>
                <a:cxn ang="0">
                  <a:pos x="288" y="0"/>
                </a:cxn>
              </a:cxnLst>
              <a:rect l="0" t="0" r="r" b="b"/>
              <a:pathLst>
                <a:path w="288" h="288">
                  <a:moveTo>
                    <a:pt x="0" y="288"/>
                  </a:moveTo>
                  <a:lnTo>
                    <a:pt x="0" y="0"/>
                  </a:lnTo>
                  <a:lnTo>
                    <a:pt x="288" y="0"/>
                  </a:lnTo>
                </a:path>
              </a:pathLst>
            </a:custGeom>
            <a:noFill/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97" name="Line 57"/>
            <p:cNvSpPr>
              <a:spLocks noChangeShapeType="1"/>
            </p:cNvSpPr>
            <p:nvPr/>
          </p:nvSpPr>
          <p:spPr bwMode="auto">
            <a:xfrm flipV="1">
              <a:off x="2438400" y="3124200"/>
              <a:ext cx="0" cy="9906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98" name="Freeform 60"/>
            <p:cNvSpPr>
              <a:spLocks/>
            </p:cNvSpPr>
            <p:nvPr/>
          </p:nvSpPr>
          <p:spPr bwMode="auto">
            <a:xfrm>
              <a:off x="2438400" y="4114800"/>
              <a:ext cx="304800" cy="3048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"/>
                </a:cxn>
                <a:cxn ang="0">
                  <a:pos x="816" y="192"/>
                </a:cxn>
              </a:cxnLst>
              <a:rect l="0" t="0" r="r" b="b"/>
              <a:pathLst>
                <a:path w="816" h="192">
                  <a:moveTo>
                    <a:pt x="0" y="0"/>
                  </a:moveTo>
                  <a:lnTo>
                    <a:pt x="0" y="192"/>
                  </a:lnTo>
                  <a:lnTo>
                    <a:pt x="816" y="192"/>
                  </a:lnTo>
                </a:path>
              </a:pathLst>
            </a:custGeom>
            <a:noFill/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299" name="Rectangle 61"/>
            <p:cNvSpPr>
              <a:spLocks noChangeArrowheads="1"/>
            </p:cNvSpPr>
            <p:nvPr/>
          </p:nvSpPr>
          <p:spPr bwMode="auto">
            <a:xfrm>
              <a:off x="2743200" y="4267200"/>
              <a:ext cx="6019800" cy="304800"/>
            </a:xfrm>
            <a:prstGeom prst="rect">
              <a:avLst/>
            </a:prstGeom>
            <a:solidFill>
              <a:srgbClr val="FD000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rPr>
                <a:t>control</a:t>
              </a:r>
            </a:p>
          </p:txBody>
        </p:sp>
        <p:sp>
          <p:nvSpPr>
            <p:cNvPr id="300" name="Line 62"/>
            <p:cNvSpPr>
              <a:spLocks noChangeShapeType="1"/>
            </p:cNvSpPr>
            <p:nvPr/>
          </p:nvSpPr>
          <p:spPr bwMode="auto">
            <a:xfrm flipH="1">
              <a:off x="2286000" y="4267200"/>
              <a:ext cx="304800" cy="1524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  <p:sp>
          <p:nvSpPr>
            <p:cNvPr id="301" name="Line 63"/>
            <p:cNvSpPr>
              <a:spLocks noChangeShapeType="1"/>
            </p:cNvSpPr>
            <p:nvPr/>
          </p:nvSpPr>
          <p:spPr bwMode="auto">
            <a:xfrm>
              <a:off x="6553200" y="1143000"/>
              <a:ext cx="0" cy="3124200"/>
            </a:xfrm>
            <a:prstGeom prst="line">
              <a:avLst/>
            </a:prstGeom>
            <a:noFill/>
            <a:ln w="12700">
              <a:solidFill>
                <a:srgbClr val="FD0002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776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81800" y="6474023"/>
            <a:ext cx="2362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Image: </a:t>
            </a:r>
            <a:r>
              <a:rPr lang="en-US" sz="1400" dirty="0" smtClean="0">
                <a:hlinkClick r:id="rId3"/>
              </a:rPr>
              <a:t>Penn CIS501</a:t>
            </a:r>
            <a:endParaRPr lang="en-US" sz="1400" dirty="0"/>
          </a:p>
        </p:txBody>
      </p:sp>
      <p:grpSp>
        <p:nvGrpSpPr>
          <p:cNvPr id="82" name="Group 81"/>
          <p:cNvGrpSpPr/>
          <p:nvPr/>
        </p:nvGrpSpPr>
        <p:grpSpPr>
          <a:xfrm>
            <a:off x="304800" y="1752600"/>
            <a:ext cx="8629650" cy="3657600"/>
            <a:chOff x="304800" y="990600"/>
            <a:chExt cx="8629650" cy="3657600"/>
          </a:xfrm>
        </p:grpSpPr>
        <p:sp>
          <p:nvSpPr>
            <p:cNvPr id="83" name="Rectangle 80"/>
            <p:cNvSpPr>
              <a:spLocks noChangeArrowheads="1"/>
            </p:cNvSpPr>
            <p:nvPr/>
          </p:nvSpPr>
          <p:spPr bwMode="auto">
            <a:xfrm>
              <a:off x="609600" y="2335213"/>
              <a:ext cx="304800" cy="1219200"/>
            </a:xfrm>
            <a:prstGeom prst="rect">
              <a:avLst/>
            </a:prstGeom>
            <a:solidFill>
              <a:srgbClr val="F7020B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rPr>
                <a:t>PC</a:t>
              </a:r>
            </a:p>
          </p:txBody>
        </p:sp>
        <p:sp>
          <p:nvSpPr>
            <p:cNvPr id="84" name="AutoShape 81"/>
            <p:cNvSpPr>
              <a:spLocks noChangeArrowheads="1"/>
            </p:cNvSpPr>
            <p:nvPr/>
          </p:nvSpPr>
          <p:spPr bwMode="auto">
            <a:xfrm rot="5400000">
              <a:off x="609600" y="3325813"/>
              <a:ext cx="152400" cy="152400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Rectangle 82"/>
            <p:cNvSpPr>
              <a:spLocks noChangeArrowheads="1"/>
            </p:cNvSpPr>
            <p:nvPr/>
          </p:nvSpPr>
          <p:spPr bwMode="auto">
            <a:xfrm>
              <a:off x="1219200" y="2411413"/>
              <a:ext cx="609600" cy="1143000"/>
            </a:xfrm>
            <a:prstGeom prst="rect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Insn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Mem</a:t>
              </a:r>
            </a:p>
          </p:txBody>
        </p:sp>
        <p:sp>
          <p:nvSpPr>
            <p:cNvPr id="86" name="AutoShape 83"/>
            <p:cNvSpPr>
              <a:spLocks noChangeArrowheads="1"/>
            </p:cNvSpPr>
            <p:nvPr/>
          </p:nvSpPr>
          <p:spPr bwMode="auto">
            <a:xfrm rot="5400000">
              <a:off x="1219200" y="3325813"/>
              <a:ext cx="152400" cy="152400"/>
            </a:xfrm>
            <a:prstGeom prst="triangle">
              <a:avLst>
                <a:gd name="adj" fmla="val 50000"/>
              </a:avLst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Line 84"/>
            <p:cNvSpPr>
              <a:spLocks noChangeShapeType="1"/>
            </p:cNvSpPr>
            <p:nvPr/>
          </p:nvSpPr>
          <p:spPr bwMode="auto">
            <a:xfrm>
              <a:off x="914400" y="2944813"/>
              <a:ext cx="3048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Rectangle 85"/>
            <p:cNvSpPr>
              <a:spLocks noChangeArrowheads="1"/>
            </p:cNvSpPr>
            <p:nvPr/>
          </p:nvSpPr>
          <p:spPr bwMode="auto">
            <a:xfrm>
              <a:off x="2819400" y="2106613"/>
              <a:ext cx="1219200" cy="914400"/>
            </a:xfrm>
            <a:prstGeom prst="rect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Register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File</a:t>
              </a:r>
            </a:p>
          </p:txBody>
        </p:sp>
        <p:sp>
          <p:nvSpPr>
            <p:cNvPr id="89" name="AutoShape 86"/>
            <p:cNvSpPr>
              <a:spLocks noChangeArrowheads="1"/>
            </p:cNvSpPr>
            <p:nvPr/>
          </p:nvSpPr>
          <p:spPr bwMode="auto">
            <a:xfrm rot="5400000">
              <a:off x="2819400" y="2792413"/>
              <a:ext cx="152400" cy="152400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 87"/>
            <p:cNvSpPr>
              <a:spLocks/>
            </p:cNvSpPr>
            <p:nvPr/>
          </p:nvSpPr>
          <p:spPr bwMode="auto">
            <a:xfrm>
              <a:off x="5562600" y="2106613"/>
              <a:ext cx="228600" cy="914400"/>
            </a:xfrm>
            <a:custGeom>
              <a:avLst/>
              <a:gdLst>
                <a:gd name="T0" fmla="*/ 0 w 384"/>
                <a:gd name="T1" fmla="*/ 0 h 768"/>
                <a:gd name="T2" fmla="*/ 0 w 384"/>
                <a:gd name="T3" fmla="*/ 2147483647 h 768"/>
                <a:gd name="T4" fmla="*/ 2147483647 w 384"/>
                <a:gd name="T5" fmla="*/ 2147483647 h 768"/>
                <a:gd name="T6" fmla="*/ 0 w 384"/>
                <a:gd name="T7" fmla="*/ 2147483647 h 768"/>
                <a:gd name="T8" fmla="*/ 0 w 384"/>
                <a:gd name="T9" fmla="*/ 2147483647 h 768"/>
                <a:gd name="T10" fmla="*/ 2147483647 w 384"/>
                <a:gd name="T11" fmla="*/ 2147483647 h 768"/>
                <a:gd name="T12" fmla="*/ 2147483647 w 384"/>
                <a:gd name="T13" fmla="*/ 2147483647 h 768"/>
                <a:gd name="T14" fmla="*/ 0 w 384"/>
                <a:gd name="T15" fmla="*/ 0 h 76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84"/>
                <a:gd name="T25" fmla="*/ 0 h 768"/>
                <a:gd name="T26" fmla="*/ 384 w 384"/>
                <a:gd name="T27" fmla="*/ 768 h 76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84" h="768">
                  <a:moveTo>
                    <a:pt x="0" y="0"/>
                  </a:moveTo>
                  <a:lnTo>
                    <a:pt x="0" y="288"/>
                  </a:lnTo>
                  <a:lnTo>
                    <a:pt x="85" y="386"/>
                  </a:lnTo>
                  <a:lnTo>
                    <a:pt x="0" y="480"/>
                  </a:lnTo>
                  <a:lnTo>
                    <a:pt x="0" y="768"/>
                  </a:lnTo>
                  <a:lnTo>
                    <a:pt x="384" y="576"/>
                  </a:lnTo>
                  <a:lnTo>
                    <a:pt x="384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D882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Line 88"/>
            <p:cNvSpPr>
              <a:spLocks noChangeShapeType="1"/>
            </p:cNvSpPr>
            <p:nvPr/>
          </p:nvSpPr>
          <p:spPr bwMode="auto">
            <a:xfrm>
              <a:off x="4648200" y="2286000"/>
              <a:ext cx="9144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Line 89"/>
            <p:cNvSpPr>
              <a:spLocks noChangeShapeType="1"/>
            </p:cNvSpPr>
            <p:nvPr/>
          </p:nvSpPr>
          <p:spPr bwMode="auto">
            <a:xfrm flipV="1">
              <a:off x="4648200" y="2819400"/>
              <a:ext cx="9144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Text Box 90"/>
            <p:cNvSpPr txBox="1">
              <a:spLocks noChangeArrowheads="1"/>
            </p:cNvSpPr>
            <p:nvPr/>
          </p:nvSpPr>
          <p:spPr bwMode="auto">
            <a:xfrm>
              <a:off x="3048000" y="2730500"/>
              <a:ext cx="425450" cy="3667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s1</a:t>
              </a:r>
            </a:p>
          </p:txBody>
        </p:sp>
        <p:sp>
          <p:nvSpPr>
            <p:cNvPr id="94" name="Text Box 91"/>
            <p:cNvSpPr txBox="1">
              <a:spLocks noChangeArrowheads="1"/>
            </p:cNvSpPr>
            <p:nvPr/>
          </p:nvSpPr>
          <p:spPr bwMode="auto">
            <a:xfrm>
              <a:off x="3352800" y="2730500"/>
              <a:ext cx="425450" cy="3667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s2</a:t>
              </a:r>
            </a:p>
          </p:txBody>
        </p:sp>
        <p:sp>
          <p:nvSpPr>
            <p:cNvPr id="95" name="Text Box 92"/>
            <p:cNvSpPr txBox="1">
              <a:spLocks noChangeArrowheads="1"/>
            </p:cNvSpPr>
            <p:nvPr/>
          </p:nvSpPr>
          <p:spPr bwMode="auto">
            <a:xfrm>
              <a:off x="3733800" y="2730500"/>
              <a:ext cx="311150" cy="3667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d</a:t>
              </a:r>
            </a:p>
          </p:txBody>
        </p:sp>
        <p:sp>
          <p:nvSpPr>
            <p:cNvPr id="96" name="Rectangle 93"/>
            <p:cNvSpPr>
              <a:spLocks noChangeArrowheads="1"/>
            </p:cNvSpPr>
            <p:nvPr/>
          </p:nvSpPr>
          <p:spPr bwMode="auto">
            <a:xfrm>
              <a:off x="7086600" y="2411413"/>
              <a:ext cx="609600" cy="838200"/>
            </a:xfrm>
            <a:prstGeom prst="rect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Data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Mem</a:t>
              </a:r>
            </a:p>
          </p:txBody>
        </p:sp>
        <p:sp>
          <p:nvSpPr>
            <p:cNvPr id="97" name="AutoShape 94"/>
            <p:cNvSpPr>
              <a:spLocks noChangeArrowheads="1"/>
            </p:cNvSpPr>
            <p:nvPr/>
          </p:nvSpPr>
          <p:spPr bwMode="auto">
            <a:xfrm rot="5400000">
              <a:off x="7086600" y="3021013"/>
              <a:ext cx="152400" cy="152400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8" name="Line 95"/>
            <p:cNvSpPr>
              <a:spLocks noChangeShapeType="1"/>
            </p:cNvSpPr>
            <p:nvPr/>
          </p:nvSpPr>
          <p:spPr bwMode="auto">
            <a:xfrm>
              <a:off x="6705600" y="2563813"/>
              <a:ext cx="3810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9" name="Line 96"/>
            <p:cNvSpPr>
              <a:spLocks noChangeShapeType="1"/>
            </p:cNvSpPr>
            <p:nvPr/>
          </p:nvSpPr>
          <p:spPr bwMode="auto">
            <a:xfrm>
              <a:off x="8229600" y="3097213"/>
              <a:ext cx="2286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0" name="AutoShape 97"/>
            <p:cNvSpPr>
              <a:spLocks noChangeArrowheads="1"/>
            </p:cNvSpPr>
            <p:nvPr/>
          </p:nvSpPr>
          <p:spPr bwMode="auto">
            <a:xfrm rot="5400000">
              <a:off x="8001000" y="2563813"/>
              <a:ext cx="1066800" cy="152400"/>
            </a:xfrm>
            <a:prstGeom prst="flowChartTerminator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1" name="Freeform 98"/>
            <p:cNvSpPr>
              <a:spLocks/>
            </p:cNvSpPr>
            <p:nvPr/>
          </p:nvSpPr>
          <p:spPr bwMode="auto">
            <a:xfrm>
              <a:off x="1219200" y="1600200"/>
              <a:ext cx="304800" cy="609600"/>
            </a:xfrm>
            <a:custGeom>
              <a:avLst/>
              <a:gdLst>
                <a:gd name="T0" fmla="*/ 0 w 384"/>
                <a:gd name="T1" fmla="*/ 0 h 768"/>
                <a:gd name="T2" fmla="*/ 0 w 384"/>
                <a:gd name="T3" fmla="*/ 2147483647 h 768"/>
                <a:gd name="T4" fmla="*/ 2147483647 w 384"/>
                <a:gd name="T5" fmla="*/ 2147483647 h 768"/>
                <a:gd name="T6" fmla="*/ 0 w 384"/>
                <a:gd name="T7" fmla="*/ 2147483647 h 768"/>
                <a:gd name="T8" fmla="*/ 0 w 384"/>
                <a:gd name="T9" fmla="*/ 2147483647 h 768"/>
                <a:gd name="T10" fmla="*/ 2147483647 w 384"/>
                <a:gd name="T11" fmla="*/ 2147483647 h 768"/>
                <a:gd name="T12" fmla="*/ 2147483647 w 384"/>
                <a:gd name="T13" fmla="*/ 2147483647 h 768"/>
                <a:gd name="T14" fmla="*/ 0 w 384"/>
                <a:gd name="T15" fmla="*/ 0 h 76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84"/>
                <a:gd name="T25" fmla="*/ 0 h 768"/>
                <a:gd name="T26" fmla="*/ 384 w 384"/>
                <a:gd name="T27" fmla="*/ 768 h 76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84" h="768">
                  <a:moveTo>
                    <a:pt x="0" y="0"/>
                  </a:moveTo>
                  <a:lnTo>
                    <a:pt x="0" y="288"/>
                  </a:lnTo>
                  <a:lnTo>
                    <a:pt x="85" y="386"/>
                  </a:lnTo>
                  <a:lnTo>
                    <a:pt x="0" y="480"/>
                  </a:lnTo>
                  <a:lnTo>
                    <a:pt x="0" y="768"/>
                  </a:lnTo>
                  <a:lnTo>
                    <a:pt x="384" y="576"/>
                  </a:lnTo>
                  <a:lnTo>
                    <a:pt x="384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D882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2" name="Freeform 99"/>
            <p:cNvSpPr>
              <a:spLocks/>
            </p:cNvSpPr>
            <p:nvPr/>
          </p:nvSpPr>
          <p:spPr bwMode="auto">
            <a:xfrm>
              <a:off x="1066800" y="2057400"/>
              <a:ext cx="152400" cy="887413"/>
            </a:xfrm>
            <a:custGeom>
              <a:avLst/>
              <a:gdLst>
                <a:gd name="T0" fmla="*/ 0 w 192"/>
                <a:gd name="T1" fmla="*/ 2147483647 h 576"/>
                <a:gd name="T2" fmla="*/ 0 w 192"/>
                <a:gd name="T3" fmla="*/ 0 h 576"/>
                <a:gd name="T4" fmla="*/ 2147483647 w 192"/>
                <a:gd name="T5" fmla="*/ 0 h 576"/>
                <a:gd name="T6" fmla="*/ 0 60000 65536"/>
                <a:gd name="T7" fmla="*/ 0 60000 65536"/>
                <a:gd name="T8" fmla="*/ 0 60000 65536"/>
                <a:gd name="T9" fmla="*/ 0 w 192"/>
                <a:gd name="T10" fmla="*/ 0 h 576"/>
                <a:gd name="T11" fmla="*/ 192 w 192"/>
                <a:gd name="T12" fmla="*/ 576 h 5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2" h="576">
                  <a:moveTo>
                    <a:pt x="0" y="576"/>
                  </a:moveTo>
                  <a:lnTo>
                    <a:pt x="0" y="0"/>
                  </a:lnTo>
                  <a:lnTo>
                    <a:pt x="192" y="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3" name="Text Box 100"/>
            <p:cNvSpPr txBox="1">
              <a:spLocks noChangeArrowheads="1"/>
            </p:cNvSpPr>
            <p:nvPr/>
          </p:nvSpPr>
          <p:spPr bwMode="auto">
            <a:xfrm>
              <a:off x="1219200" y="1600200"/>
              <a:ext cx="303213" cy="58102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+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4</a:t>
              </a:r>
            </a:p>
          </p:txBody>
        </p:sp>
        <p:sp>
          <p:nvSpPr>
            <p:cNvPr id="104" name="Freeform 101"/>
            <p:cNvSpPr>
              <a:spLocks/>
            </p:cNvSpPr>
            <p:nvPr/>
          </p:nvSpPr>
          <p:spPr bwMode="auto">
            <a:xfrm>
              <a:off x="5562600" y="1295400"/>
              <a:ext cx="228600" cy="609600"/>
            </a:xfrm>
            <a:custGeom>
              <a:avLst/>
              <a:gdLst>
                <a:gd name="T0" fmla="*/ 0 w 384"/>
                <a:gd name="T1" fmla="*/ 0 h 768"/>
                <a:gd name="T2" fmla="*/ 0 w 384"/>
                <a:gd name="T3" fmla="*/ 2147483647 h 768"/>
                <a:gd name="T4" fmla="*/ 2147483647 w 384"/>
                <a:gd name="T5" fmla="*/ 2147483647 h 768"/>
                <a:gd name="T6" fmla="*/ 0 w 384"/>
                <a:gd name="T7" fmla="*/ 2147483647 h 768"/>
                <a:gd name="T8" fmla="*/ 0 w 384"/>
                <a:gd name="T9" fmla="*/ 2147483647 h 768"/>
                <a:gd name="T10" fmla="*/ 2147483647 w 384"/>
                <a:gd name="T11" fmla="*/ 2147483647 h 768"/>
                <a:gd name="T12" fmla="*/ 2147483647 w 384"/>
                <a:gd name="T13" fmla="*/ 2147483647 h 768"/>
                <a:gd name="T14" fmla="*/ 0 w 384"/>
                <a:gd name="T15" fmla="*/ 0 h 76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84"/>
                <a:gd name="T25" fmla="*/ 0 h 768"/>
                <a:gd name="T26" fmla="*/ 384 w 384"/>
                <a:gd name="T27" fmla="*/ 768 h 76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84" h="768">
                  <a:moveTo>
                    <a:pt x="0" y="0"/>
                  </a:moveTo>
                  <a:lnTo>
                    <a:pt x="0" y="288"/>
                  </a:lnTo>
                  <a:lnTo>
                    <a:pt x="85" y="386"/>
                  </a:lnTo>
                  <a:lnTo>
                    <a:pt x="0" y="480"/>
                  </a:lnTo>
                  <a:lnTo>
                    <a:pt x="0" y="768"/>
                  </a:lnTo>
                  <a:lnTo>
                    <a:pt x="384" y="576"/>
                  </a:lnTo>
                  <a:lnTo>
                    <a:pt x="384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D882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5" name="AutoShape 102"/>
            <p:cNvSpPr>
              <a:spLocks noChangeArrowheads="1"/>
            </p:cNvSpPr>
            <p:nvPr/>
          </p:nvSpPr>
          <p:spPr bwMode="auto">
            <a:xfrm rot="5400000">
              <a:off x="1104900" y="1257300"/>
              <a:ext cx="381000" cy="152400"/>
            </a:xfrm>
            <a:prstGeom prst="flowChartTerminator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6" name="Line 103"/>
            <p:cNvSpPr>
              <a:spLocks noChangeShapeType="1"/>
            </p:cNvSpPr>
            <p:nvPr/>
          </p:nvSpPr>
          <p:spPr bwMode="auto">
            <a:xfrm>
              <a:off x="4648200" y="1447800"/>
              <a:ext cx="9144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AutoShape 104"/>
            <p:cNvSpPr>
              <a:spLocks noChangeArrowheads="1"/>
            </p:cNvSpPr>
            <p:nvPr/>
          </p:nvSpPr>
          <p:spPr bwMode="auto">
            <a:xfrm rot="5400000" flipH="1">
              <a:off x="6019800" y="1295400"/>
              <a:ext cx="304800" cy="304800"/>
            </a:xfrm>
            <a:prstGeom prst="flowChartDelay">
              <a:avLst/>
            </a:prstGeom>
            <a:solidFill>
              <a:srgbClr val="ECD882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8" name="Freeform 105"/>
            <p:cNvSpPr>
              <a:spLocks/>
            </p:cNvSpPr>
            <p:nvPr/>
          </p:nvSpPr>
          <p:spPr bwMode="auto">
            <a:xfrm rot="10800000">
              <a:off x="1295400" y="990600"/>
              <a:ext cx="4876800" cy="152400"/>
            </a:xfrm>
            <a:custGeom>
              <a:avLst/>
              <a:gdLst>
                <a:gd name="T0" fmla="*/ 0 w 576"/>
                <a:gd name="T1" fmla="*/ 2147483647 h 96"/>
                <a:gd name="T2" fmla="*/ 2147483647 w 576"/>
                <a:gd name="T3" fmla="*/ 2147483647 h 96"/>
                <a:gd name="T4" fmla="*/ 2147483647 w 576"/>
                <a:gd name="T5" fmla="*/ 0 h 96"/>
                <a:gd name="T6" fmla="*/ 0 60000 65536"/>
                <a:gd name="T7" fmla="*/ 0 60000 65536"/>
                <a:gd name="T8" fmla="*/ 0 60000 65536"/>
                <a:gd name="T9" fmla="*/ 0 w 576"/>
                <a:gd name="T10" fmla="*/ 0 h 96"/>
                <a:gd name="T11" fmla="*/ 576 w 576"/>
                <a:gd name="T12" fmla="*/ 96 h 9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76" h="96">
                  <a:moveTo>
                    <a:pt x="0" y="96"/>
                  </a:moveTo>
                  <a:lnTo>
                    <a:pt x="576" y="96"/>
                  </a:lnTo>
                  <a:lnTo>
                    <a:pt x="576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Line 106"/>
            <p:cNvSpPr>
              <a:spLocks noChangeShapeType="1"/>
            </p:cNvSpPr>
            <p:nvPr/>
          </p:nvSpPr>
          <p:spPr bwMode="auto">
            <a:xfrm rot="5400000">
              <a:off x="6096000" y="1752600"/>
              <a:ext cx="30480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Rectangle 107"/>
            <p:cNvSpPr>
              <a:spLocks noChangeArrowheads="1"/>
            </p:cNvSpPr>
            <p:nvPr/>
          </p:nvSpPr>
          <p:spPr bwMode="auto">
            <a:xfrm>
              <a:off x="2133600" y="1295400"/>
              <a:ext cx="304800" cy="2259013"/>
            </a:xfrm>
            <a:prstGeom prst="rect">
              <a:avLst/>
            </a:prstGeom>
            <a:solidFill>
              <a:srgbClr val="F7020B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11" name="AutoShape 108"/>
            <p:cNvSpPr>
              <a:spLocks noChangeArrowheads="1"/>
            </p:cNvSpPr>
            <p:nvPr/>
          </p:nvSpPr>
          <p:spPr bwMode="auto">
            <a:xfrm rot="5400000">
              <a:off x="2133600" y="3249613"/>
              <a:ext cx="152400" cy="152400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2" name="Line 109"/>
            <p:cNvSpPr>
              <a:spLocks noChangeShapeType="1"/>
            </p:cNvSpPr>
            <p:nvPr/>
          </p:nvSpPr>
          <p:spPr bwMode="auto">
            <a:xfrm>
              <a:off x="1828800" y="3325813"/>
              <a:ext cx="3048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Rectangle 110"/>
            <p:cNvSpPr>
              <a:spLocks noChangeArrowheads="1"/>
            </p:cNvSpPr>
            <p:nvPr/>
          </p:nvSpPr>
          <p:spPr bwMode="auto">
            <a:xfrm>
              <a:off x="4343400" y="1295400"/>
              <a:ext cx="304800" cy="2259013"/>
            </a:xfrm>
            <a:prstGeom prst="rect">
              <a:avLst/>
            </a:prstGeom>
            <a:solidFill>
              <a:srgbClr val="F7020B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AutoShape 111"/>
            <p:cNvSpPr>
              <a:spLocks noChangeArrowheads="1"/>
            </p:cNvSpPr>
            <p:nvPr/>
          </p:nvSpPr>
          <p:spPr bwMode="auto">
            <a:xfrm rot="5400000">
              <a:off x="4343400" y="3249613"/>
              <a:ext cx="152400" cy="152400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5" name="Rectangle 112"/>
            <p:cNvSpPr>
              <a:spLocks noChangeArrowheads="1"/>
            </p:cNvSpPr>
            <p:nvPr/>
          </p:nvSpPr>
          <p:spPr bwMode="auto">
            <a:xfrm>
              <a:off x="6400800" y="2106613"/>
              <a:ext cx="304800" cy="1447800"/>
            </a:xfrm>
            <a:prstGeom prst="rect">
              <a:avLst/>
            </a:prstGeom>
            <a:solidFill>
              <a:srgbClr val="F7020B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16" name="AutoShape 113"/>
            <p:cNvSpPr>
              <a:spLocks noChangeArrowheads="1"/>
            </p:cNvSpPr>
            <p:nvPr/>
          </p:nvSpPr>
          <p:spPr bwMode="auto">
            <a:xfrm rot="5400000">
              <a:off x="6411912" y="3238501"/>
              <a:ext cx="130175" cy="152400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7" name="Line 114"/>
            <p:cNvSpPr>
              <a:spLocks noChangeShapeType="1"/>
            </p:cNvSpPr>
            <p:nvPr/>
          </p:nvSpPr>
          <p:spPr bwMode="auto">
            <a:xfrm>
              <a:off x="5791200" y="2514600"/>
              <a:ext cx="6096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8" name="Rectangle 115"/>
            <p:cNvSpPr>
              <a:spLocks noChangeArrowheads="1"/>
            </p:cNvSpPr>
            <p:nvPr/>
          </p:nvSpPr>
          <p:spPr bwMode="auto">
            <a:xfrm>
              <a:off x="7924800" y="2106613"/>
              <a:ext cx="304800" cy="1447800"/>
            </a:xfrm>
            <a:prstGeom prst="rect">
              <a:avLst/>
            </a:prstGeom>
            <a:solidFill>
              <a:srgbClr val="F7020B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19" name="AutoShape 116"/>
            <p:cNvSpPr>
              <a:spLocks noChangeArrowheads="1"/>
            </p:cNvSpPr>
            <p:nvPr/>
          </p:nvSpPr>
          <p:spPr bwMode="auto">
            <a:xfrm rot="5400000">
              <a:off x="7935912" y="3238501"/>
              <a:ext cx="130175" cy="152400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0" name="Line 117"/>
            <p:cNvSpPr>
              <a:spLocks noChangeShapeType="1"/>
            </p:cNvSpPr>
            <p:nvPr/>
          </p:nvSpPr>
          <p:spPr bwMode="auto">
            <a:xfrm>
              <a:off x="7696200" y="3097213"/>
              <a:ext cx="2286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1" name="Line 118"/>
            <p:cNvSpPr>
              <a:spLocks noChangeShapeType="1"/>
            </p:cNvSpPr>
            <p:nvPr/>
          </p:nvSpPr>
          <p:spPr bwMode="auto">
            <a:xfrm>
              <a:off x="4038600" y="2286000"/>
              <a:ext cx="3048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Line 119"/>
            <p:cNvSpPr>
              <a:spLocks noChangeShapeType="1"/>
            </p:cNvSpPr>
            <p:nvPr/>
          </p:nvSpPr>
          <p:spPr bwMode="auto">
            <a:xfrm>
              <a:off x="4038600" y="2792413"/>
              <a:ext cx="3048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3" name="Freeform 120"/>
            <p:cNvSpPr>
              <a:spLocks/>
            </p:cNvSpPr>
            <p:nvPr/>
          </p:nvSpPr>
          <p:spPr bwMode="auto">
            <a:xfrm>
              <a:off x="304800" y="1295400"/>
              <a:ext cx="914400" cy="1649413"/>
            </a:xfrm>
            <a:custGeom>
              <a:avLst/>
              <a:gdLst>
                <a:gd name="T0" fmla="*/ 2147483647 w 576"/>
                <a:gd name="T1" fmla="*/ 0 h 1344"/>
                <a:gd name="T2" fmla="*/ 0 w 576"/>
                <a:gd name="T3" fmla="*/ 0 h 1344"/>
                <a:gd name="T4" fmla="*/ 0 w 576"/>
                <a:gd name="T5" fmla="*/ 2147483647 h 1344"/>
                <a:gd name="T6" fmla="*/ 2147483647 w 576"/>
                <a:gd name="T7" fmla="*/ 2147483647 h 134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76"/>
                <a:gd name="T13" fmla="*/ 0 h 1344"/>
                <a:gd name="T14" fmla="*/ 576 w 576"/>
                <a:gd name="T15" fmla="*/ 1344 h 134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76" h="1344">
                  <a:moveTo>
                    <a:pt x="576" y="0"/>
                  </a:moveTo>
                  <a:lnTo>
                    <a:pt x="0" y="0"/>
                  </a:lnTo>
                  <a:lnTo>
                    <a:pt x="0" y="1344"/>
                  </a:lnTo>
                  <a:lnTo>
                    <a:pt x="192" y="1344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4" name="Freeform 121"/>
            <p:cNvSpPr>
              <a:spLocks/>
            </p:cNvSpPr>
            <p:nvPr/>
          </p:nvSpPr>
          <p:spPr bwMode="auto">
            <a:xfrm>
              <a:off x="1371600" y="1447800"/>
              <a:ext cx="457200" cy="457200"/>
            </a:xfrm>
            <a:custGeom>
              <a:avLst/>
              <a:gdLst>
                <a:gd name="T0" fmla="*/ 2147483647 w 288"/>
                <a:gd name="T1" fmla="*/ 2147483647 h 576"/>
                <a:gd name="T2" fmla="*/ 2147483647 w 288"/>
                <a:gd name="T3" fmla="*/ 2147483647 h 576"/>
                <a:gd name="T4" fmla="*/ 2147483647 w 288"/>
                <a:gd name="T5" fmla="*/ 0 h 576"/>
                <a:gd name="T6" fmla="*/ 0 w 288"/>
                <a:gd name="T7" fmla="*/ 0 h 57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88"/>
                <a:gd name="T13" fmla="*/ 0 h 576"/>
                <a:gd name="T14" fmla="*/ 288 w 288"/>
                <a:gd name="T15" fmla="*/ 576 h 57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88" h="576">
                  <a:moveTo>
                    <a:pt x="96" y="576"/>
                  </a:moveTo>
                  <a:lnTo>
                    <a:pt x="288" y="576"/>
                  </a:lnTo>
                  <a:lnTo>
                    <a:pt x="288" y="0"/>
                  </a:lnTo>
                  <a:lnTo>
                    <a:pt x="0" y="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5" name="Line 122"/>
            <p:cNvSpPr>
              <a:spLocks noChangeShapeType="1"/>
            </p:cNvSpPr>
            <p:nvPr/>
          </p:nvSpPr>
          <p:spPr bwMode="auto">
            <a:xfrm>
              <a:off x="2438400" y="3402013"/>
              <a:ext cx="19050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6" name="Line 123"/>
            <p:cNvSpPr>
              <a:spLocks noChangeShapeType="1"/>
            </p:cNvSpPr>
            <p:nvPr/>
          </p:nvSpPr>
          <p:spPr bwMode="auto">
            <a:xfrm>
              <a:off x="4648200" y="3402013"/>
              <a:ext cx="17526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7" name="Line 124"/>
            <p:cNvSpPr>
              <a:spLocks noChangeShapeType="1"/>
            </p:cNvSpPr>
            <p:nvPr/>
          </p:nvSpPr>
          <p:spPr bwMode="auto">
            <a:xfrm>
              <a:off x="6705600" y="3097213"/>
              <a:ext cx="3810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8" name="Freeform 125"/>
            <p:cNvSpPr>
              <a:spLocks/>
            </p:cNvSpPr>
            <p:nvPr/>
          </p:nvSpPr>
          <p:spPr bwMode="auto">
            <a:xfrm>
              <a:off x="4876800" y="2819400"/>
              <a:ext cx="1524000" cy="277813"/>
            </a:xfrm>
            <a:custGeom>
              <a:avLst/>
              <a:gdLst>
                <a:gd name="T0" fmla="*/ 0 w 960"/>
                <a:gd name="T1" fmla="*/ 0 h 144"/>
                <a:gd name="T2" fmla="*/ 0 w 960"/>
                <a:gd name="T3" fmla="*/ 2147483647 h 144"/>
                <a:gd name="T4" fmla="*/ 2147483647 w 960"/>
                <a:gd name="T5" fmla="*/ 2147483647 h 144"/>
                <a:gd name="T6" fmla="*/ 0 60000 65536"/>
                <a:gd name="T7" fmla="*/ 0 60000 65536"/>
                <a:gd name="T8" fmla="*/ 0 60000 65536"/>
                <a:gd name="T9" fmla="*/ 0 w 960"/>
                <a:gd name="T10" fmla="*/ 0 h 144"/>
                <a:gd name="T11" fmla="*/ 960 w 960"/>
                <a:gd name="T12" fmla="*/ 144 h 14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60" h="144">
                  <a:moveTo>
                    <a:pt x="0" y="0"/>
                  </a:moveTo>
                  <a:lnTo>
                    <a:pt x="0" y="144"/>
                  </a:lnTo>
                  <a:lnTo>
                    <a:pt x="960" y="144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9" name="Freeform 126"/>
            <p:cNvSpPr>
              <a:spLocks/>
            </p:cNvSpPr>
            <p:nvPr/>
          </p:nvSpPr>
          <p:spPr bwMode="auto">
            <a:xfrm flipV="1">
              <a:off x="6858000" y="2259013"/>
              <a:ext cx="1066800" cy="304800"/>
            </a:xfrm>
            <a:custGeom>
              <a:avLst/>
              <a:gdLst>
                <a:gd name="T0" fmla="*/ 0 w 960"/>
                <a:gd name="T1" fmla="*/ 0 h 144"/>
                <a:gd name="T2" fmla="*/ 0 w 960"/>
                <a:gd name="T3" fmla="*/ 2147483647 h 144"/>
                <a:gd name="T4" fmla="*/ 2147483647 w 960"/>
                <a:gd name="T5" fmla="*/ 2147483647 h 144"/>
                <a:gd name="T6" fmla="*/ 0 60000 65536"/>
                <a:gd name="T7" fmla="*/ 0 60000 65536"/>
                <a:gd name="T8" fmla="*/ 0 60000 65536"/>
                <a:gd name="T9" fmla="*/ 0 w 960"/>
                <a:gd name="T10" fmla="*/ 0 h 144"/>
                <a:gd name="T11" fmla="*/ 960 w 960"/>
                <a:gd name="T12" fmla="*/ 144 h 14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60" h="144">
                  <a:moveTo>
                    <a:pt x="0" y="0"/>
                  </a:moveTo>
                  <a:lnTo>
                    <a:pt x="0" y="144"/>
                  </a:lnTo>
                  <a:lnTo>
                    <a:pt x="960" y="144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0" name="Line 127"/>
            <p:cNvSpPr>
              <a:spLocks noChangeShapeType="1"/>
            </p:cNvSpPr>
            <p:nvPr/>
          </p:nvSpPr>
          <p:spPr bwMode="auto">
            <a:xfrm>
              <a:off x="6705600" y="3402013"/>
              <a:ext cx="12192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1" name="Line 128"/>
            <p:cNvSpPr>
              <a:spLocks noChangeShapeType="1"/>
            </p:cNvSpPr>
            <p:nvPr/>
          </p:nvSpPr>
          <p:spPr bwMode="auto">
            <a:xfrm>
              <a:off x="8229600" y="2182813"/>
              <a:ext cx="2286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2" name="Line 129"/>
            <p:cNvSpPr>
              <a:spLocks noChangeShapeType="1"/>
            </p:cNvSpPr>
            <p:nvPr/>
          </p:nvSpPr>
          <p:spPr bwMode="auto">
            <a:xfrm>
              <a:off x="2438400" y="1447800"/>
              <a:ext cx="19050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3" name="Freeform 130"/>
            <p:cNvSpPr>
              <a:spLocks/>
            </p:cNvSpPr>
            <p:nvPr/>
          </p:nvSpPr>
          <p:spPr bwMode="auto">
            <a:xfrm>
              <a:off x="2590800" y="1981200"/>
              <a:ext cx="6248400" cy="533400"/>
            </a:xfrm>
            <a:custGeom>
              <a:avLst/>
              <a:gdLst>
                <a:gd name="T0" fmla="*/ 2147483647 w 3936"/>
                <a:gd name="T1" fmla="*/ 2147483647 h 432"/>
                <a:gd name="T2" fmla="*/ 2147483647 w 3936"/>
                <a:gd name="T3" fmla="*/ 2147483647 h 432"/>
                <a:gd name="T4" fmla="*/ 2147483647 w 3936"/>
                <a:gd name="T5" fmla="*/ 0 h 432"/>
                <a:gd name="T6" fmla="*/ 0 w 3936"/>
                <a:gd name="T7" fmla="*/ 0 h 432"/>
                <a:gd name="T8" fmla="*/ 0 w 3936"/>
                <a:gd name="T9" fmla="*/ 2147483647 h 432"/>
                <a:gd name="T10" fmla="*/ 2147483647 w 3936"/>
                <a:gd name="T11" fmla="*/ 2147483647 h 4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936"/>
                <a:gd name="T19" fmla="*/ 0 h 432"/>
                <a:gd name="T20" fmla="*/ 3936 w 3936"/>
                <a:gd name="T21" fmla="*/ 432 h 43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936" h="432">
                  <a:moveTo>
                    <a:pt x="3792" y="432"/>
                  </a:moveTo>
                  <a:lnTo>
                    <a:pt x="3936" y="432"/>
                  </a:lnTo>
                  <a:lnTo>
                    <a:pt x="3936" y="0"/>
                  </a:lnTo>
                  <a:lnTo>
                    <a:pt x="0" y="0"/>
                  </a:lnTo>
                  <a:lnTo>
                    <a:pt x="0" y="336"/>
                  </a:lnTo>
                  <a:lnTo>
                    <a:pt x="144" y="336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4" name="Freeform 131"/>
            <p:cNvSpPr>
              <a:spLocks/>
            </p:cNvSpPr>
            <p:nvPr/>
          </p:nvSpPr>
          <p:spPr bwMode="auto">
            <a:xfrm>
              <a:off x="1371600" y="1219200"/>
              <a:ext cx="4572000" cy="381000"/>
            </a:xfrm>
            <a:custGeom>
              <a:avLst/>
              <a:gdLst>
                <a:gd name="T0" fmla="*/ 2147483647 w 3072"/>
                <a:gd name="T1" fmla="*/ 2147483647 h 288"/>
                <a:gd name="T2" fmla="*/ 2147483647 w 3072"/>
                <a:gd name="T3" fmla="*/ 2147483647 h 288"/>
                <a:gd name="T4" fmla="*/ 2147483647 w 3072"/>
                <a:gd name="T5" fmla="*/ 0 h 288"/>
                <a:gd name="T6" fmla="*/ 0 w 3072"/>
                <a:gd name="T7" fmla="*/ 0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072"/>
                <a:gd name="T13" fmla="*/ 0 h 288"/>
                <a:gd name="T14" fmla="*/ 3072 w 3072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072" h="288">
                  <a:moveTo>
                    <a:pt x="2976" y="288"/>
                  </a:moveTo>
                  <a:lnTo>
                    <a:pt x="3072" y="288"/>
                  </a:lnTo>
                  <a:lnTo>
                    <a:pt x="3072" y="0"/>
                  </a:lnTo>
                  <a:lnTo>
                    <a:pt x="0" y="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5" name="Line 132"/>
            <p:cNvSpPr>
              <a:spLocks noChangeShapeType="1"/>
            </p:cNvSpPr>
            <p:nvPr/>
          </p:nvSpPr>
          <p:spPr bwMode="auto">
            <a:xfrm flipV="1">
              <a:off x="3276600" y="3021013"/>
              <a:ext cx="0" cy="3810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6" name="Line 133"/>
            <p:cNvSpPr>
              <a:spLocks noChangeShapeType="1"/>
            </p:cNvSpPr>
            <p:nvPr/>
          </p:nvSpPr>
          <p:spPr bwMode="auto">
            <a:xfrm flipV="1">
              <a:off x="3581400" y="3021013"/>
              <a:ext cx="0" cy="3810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7" name="Line 134"/>
            <p:cNvSpPr>
              <a:spLocks noChangeShapeType="1"/>
            </p:cNvSpPr>
            <p:nvPr/>
          </p:nvSpPr>
          <p:spPr bwMode="auto">
            <a:xfrm flipV="1">
              <a:off x="3886200" y="3021013"/>
              <a:ext cx="0" cy="63658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8" name="Line 135"/>
            <p:cNvSpPr>
              <a:spLocks noChangeShapeType="1"/>
            </p:cNvSpPr>
            <p:nvPr/>
          </p:nvSpPr>
          <p:spPr bwMode="auto">
            <a:xfrm flipH="1">
              <a:off x="3124200" y="3097213"/>
              <a:ext cx="304800" cy="1524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9" name="Line 136"/>
            <p:cNvSpPr>
              <a:spLocks noChangeShapeType="1"/>
            </p:cNvSpPr>
            <p:nvPr/>
          </p:nvSpPr>
          <p:spPr bwMode="auto">
            <a:xfrm flipH="1">
              <a:off x="3429000" y="3097213"/>
              <a:ext cx="304800" cy="1524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0" name="Line 137"/>
            <p:cNvSpPr>
              <a:spLocks noChangeShapeType="1"/>
            </p:cNvSpPr>
            <p:nvPr/>
          </p:nvSpPr>
          <p:spPr bwMode="auto">
            <a:xfrm flipH="1">
              <a:off x="3733800" y="3097213"/>
              <a:ext cx="304800" cy="1524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1" name="Freeform 138"/>
            <p:cNvSpPr>
              <a:spLocks/>
            </p:cNvSpPr>
            <p:nvPr/>
          </p:nvSpPr>
          <p:spPr bwMode="auto">
            <a:xfrm>
              <a:off x="5181600" y="1725613"/>
              <a:ext cx="381000" cy="1676400"/>
            </a:xfrm>
            <a:custGeom>
              <a:avLst/>
              <a:gdLst>
                <a:gd name="T0" fmla="*/ 0 w 288"/>
                <a:gd name="T1" fmla="*/ 2147483647 h 288"/>
                <a:gd name="T2" fmla="*/ 0 w 288"/>
                <a:gd name="T3" fmla="*/ 0 h 288"/>
                <a:gd name="T4" fmla="*/ 2147483647 w 288"/>
                <a:gd name="T5" fmla="*/ 0 h 288"/>
                <a:gd name="T6" fmla="*/ 0 60000 65536"/>
                <a:gd name="T7" fmla="*/ 0 60000 65536"/>
                <a:gd name="T8" fmla="*/ 0 60000 65536"/>
                <a:gd name="T9" fmla="*/ 0 w 288"/>
                <a:gd name="T10" fmla="*/ 0 h 288"/>
                <a:gd name="T11" fmla="*/ 288 w 288"/>
                <a:gd name="T12" fmla="*/ 288 h 28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88" h="288">
                  <a:moveTo>
                    <a:pt x="0" y="288"/>
                  </a:moveTo>
                  <a:lnTo>
                    <a:pt x="0" y="0"/>
                  </a:lnTo>
                  <a:lnTo>
                    <a:pt x="288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2" name="Line 139"/>
            <p:cNvSpPr>
              <a:spLocks noChangeShapeType="1"/>
            </p:cNvSpPr>
            <p:nvPr/>
          </p:nvSpPr>
          <p:spPr bwMode="auto">
            <a:xfrm flipH="1">
              <a:off x="5105400" y="3173413"/>
              <a:ext cx="152400" cy="1524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3" name="Freeform 140"/>
            <p:cNvSpPr>
              <a:spLocks/>
            </p:cNvSpPr>
            <p:nvPr/>
          </p:nvSpPr>
          <p:spPr bwMode="auto">
            <a:xfrm>
              <a:off x="3886200" y="3402013"/>
              <a:ext cx="4953000" cy="255587"/>
            </a:xfrm>
            <a:custGeom>
              <a:avLst/>
              <a:gdLst>
                <a:gd name="T0" fmla="*/ 2147483647 w 3120"/>
                <a:gd name="T1" fmla="*/ 0 h 336"/>
                <a:gd name="T2" fmla="*/ 2147483647 w 3120"/>
                <a:gd name="T3" fmla="*/ 0 h 336"/>
                <a:gd name="T4" fmla="*/ 2147483647 w 3120"/>
                <a:gd name="T5" fmla="*/ 2147483647 h 336"/>
                <a:gd name="T6" fmla="*/ 0 w 3120"/>
                <a:gd name="T7" fmla="*/ 2147483647 h 33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120"/>
                <a:gd name="T13" fmla="*/ 0 h 336"/>
                <a:gd name="T14" fmla="*/ 3120 w 3120"/>
                <a:gd name="T15" fmla="*/ 336 h 3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120" h="336">
                  <a:moveTo>
                    <a:pt x="2736" y="0"/>
                  </a:moveTo>
                  <a:lnTo>
                    <a:pt x="3120" y="0"/>
                  </a:lnTo>
                  <a:lnTo>
                    <a:pt x="3120" y="336"/>
                  </a:lnTo>
                  <a:lnTo>
                    <a:pt x="0" y="336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4" name="Line 141"/>
            <p:cNvSpPr>
              <a:spLocks noChangeShapeType="1"/>
            </p:cNvSpPr>
            <p:nvPr/>
          </p:nvSpPr>
          <p:spPr bwMode="auto">
            <a:xfrm>
              <a:off x="1828800" y="1447800"/>
              <a:ext cx="3048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5" name="Line 142"/>
            <p:cNvSpPr>
              <a:spLocks noChangeShapeType="1"/>
            </p:cNvSpPr>
            <p:nvPr/>
          </p:nvSpPr>
          <p:spPr bwMode="auto">
            <a:xfrm>
              <a:off x="2286000" y="3783013"/>
              <a:ext cx="2209800" cy="0"/>
            </a:xfrm>
            <a:prstGeom prst="line">
              <a:avLst/>
            </a:prstGeom>
            <a:noFill/>
            <a:ln w="28575">
              <a:solidFill>
                <a:srgbClr val="F7020B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6" name="Line 143"/>
            <p:cNvSpPr>
              <a:spLocks noChangeShapeType="1"/>
            </p:cNvSpPr>
            <p:nvPr/>
          </p:nvSpPr>
          <p:spPr bwMode="auto">
            <a:xfrm>
              <a:off x="4495800" y="3783013"/>
              <a:ext cx="2057400" cy="0"/>
            </a:xfrm>
            <a:prstGeom prst="line">
              <a:avLst/>
            </a:prstGeom>
            <a:noFill/>
            <a:ln w="28575">
              <a:solidFill>
                <a:srgbClr val="F7020B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7" name="Line 144"/>
            <p:cNvSpPr>
              <a:spLocks noChangeShapeType="1"/>
            </p:cNvSpPr>
            <p:nvPr/>
          </p:nvSpPr>
          <p:spPr bwMode="auto">
            <a:xfrm>
              <a:off x="6553200" y="3783013"/>
              <a:ext cx="1524000" cy="0"/>
            </a:xfrm>
            <a:prstGeom prst="line">
              <a:avLst/>
            </a:prstGeom>
            <a:noFill/>
            <a:ln w="28575">
              <a:solidFill>
                <a:srgbClr val="F7020B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8" name="Line 145"/>
            <p:cNvSpPr>
              <a:spLocks noChangeShapeType="1"/>
            </p:cNvSpPr>
            <p:nvPr/>
          </p:nvSpPr>
          <p:spPr bwMode="auto">
            <a:xfrm>
              <a:off x="8077200" y="3783013"/>
              <a:ext cx="762000" cy="0"/>
            </a:xfrm>
            <a:prstGeom prst="line">
              <a:avLst/>
            </a:prstGeom>
            <a:noFill/>
            <a:ln w="28575">
              <a:solidFill>
                <a:srgbClr val="F7020B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9" name="Line 146"/>
            <p:cNvSpPr>
              <a:spLocks noChangeShapeType="1"/>
            </p:cNvSpPr>
            <p:nvPr/>
          </p:nvSpPr>
          <p:spPr bwMode="auto">
            <a:xfrm>
              <a:off x="762000" y="3783013"/>
              <a:ext cx="1524000" cy="0"/>
            </a:xfrm>
            <a:prstGeom prst="line">
              <a:avLst/>
            </a:prstGeom>
            <a:noFill/>
            <a:ln w="28575">
              <a:solidFill>
                <a:srgbClr val="F7020B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0" name="Text Box 147"/>
            <p:cNvSpPr txBox="1">
              <a:spLocks noChangeArrowheads="1"/>
            </p:cNvSpPr>
            <p:nvPr/>
          </p:nvSpPr>
          <p:spPr bwMode="auto">
            <a:xfrm>
              <a:off x="914400" y="3733800"/>
              <a:ext cx="1119188" cy="39687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T</a:t>
              </a:r>
              <a:r>
                <a:rPr kumimoji="0" lang="en-US" sz="2000" b="0" i="0" u="none" strike="noStrike" kern="0" cap="none" spc="0" normalizeH="0" baseline="-25000" noProof="0" dirty="0" err="1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insn-mem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7020B"/>
                </a:solidFill>
                <a:effectLst/>
                <a:uLnTx/>
                <a:uFillTx/>
              </a:endParaRPr>
            </a:p>
          </p:txBody>
        </p:sp>
        <p:sp>
          <p:nvSpPr>
            <p:cNvPr id="151" name="Text Box 148"/>
            <p:cNvSpPr txBox="1">
              <a:spLocks noChangeArrowheads="1"/>
            </p:cNvSpPr>
            <p:nvPr/>
          </p:nvSpPr>
          <p:spPr bwMode="auto">
            <a:xfrm>
              <a:off x="2841625" y="3733800"/>
              <a:ext cx="835025" cy="39687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T</a:t>
              </a:r>
              <a:r>
                <a:rPr kumimoji="0" lang="en-US" sz="2000" b="0" i="0" u="none" strike="noStrike" kern="0" cap="none" spc="0" normalizeH="0" baseline="-25000" noProof="0" dirty="0" err="1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regfile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7020B"/>
                </a:solidFill>
                <a:effectLst/>
                <a:uLnTx/>
                <a:uFillTx/>
              </a:endParaRPr>
            </a:p>
          </p:txBody>
        </p:sp>
        <p:sp>
          <p:nvSpPr>
            <p:cNvPr id="152" name="Text Box 149"/>
            <p:cNvSpPr txBox="1">
              <a:spLocks noChangeArrowheads="1"/>
            </p:cNvSpPr>
            <p:nvPr/>
          </p:nvSpPr>
          <p:spPr bwMode="auto">
            <a:xfrm>
              <a:off x="5259388" y="3733800"/>
              <a:ext cx="677862" cy="39687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T</a:t>
              </a:r>
              <a:r>
                <a:rPr kumimoji="0" lang="en-US" sz="2000" b="0" i="0" u="none" strike="noStrike" kern="0" cap="none" spc="0" normalizeH="0" baseline="-25000" noProof="0" dirty="0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ALU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7020B"/>
                </a:solidFill>
                <a:effectLst/>
                <a:uLnTx/>
                <a:uFillTx/>
              </a:endParaRPr>
            </a:p>
          </p:txBody>
        </p:sp>
        <p:sp>
          <p:nvSpPr>
            <p:cNvPr id="153" name="Text Box 150"/>
            <p:cNvSpPr txBox="1">
              <a:spLocks noChangeArrowheads="1"/>
            </p:cNvSpPr>
            <p:nvPr/>
          </p:nvSpPr>
          <p:spPr bwMode="auto">
            <a:xfrm>
              <a:off x="6781800" y="3733800"/>
              <a:ext cx="1119188" cy="39687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T</a:t>
              </a:r>
              <a:r>
                <a:rPr kumimoji="0" lang="en-US" sz="2000" b="0" i="0" u="none" strike="noStrike" kern="0" cap="none" spc="0" normalizeH="0" baseline="-25000" noProof="0" dirty="0" err="1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data-mem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7020B"/>
                </a:solidFill>
                <a:effectLst/>
                <a:uLnTx/>
                <a:uFillTx/>
              </a:endParaRPr>
            </a:p>
          </p:txBody>
        </p:sp>
        <p:sp>
          <p:nvSpPr>
            <p:cNvPr id="154" name="Text Box 151"/>
            <p:cNvSpPr txBox="1">
              <a:spLocks noChangeArrowheads="1"/>
            </p:cNvSpPr>
            <p:nvPr/>
          </p:nvSpPr>
          <p:spPr bwMode="auto">
            <a:xfrm>
              <a:off x="8099425" y="3733800"/>
              <a:ext cx="835025" cy="39687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T</a:t>
              </a:r>
              <a:r>
                <a:rPr kumimoji="0" lang="en-US" sz="2000" b="0" i="0" u="none" strike="noStrike" kern="0" cap="none" spc="0" normalizeH="0" baseline="-25000" noProof="0" dirty="0" err="1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regfile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7020B"/>
                </a:solidFill>
                <a:effectLst/>
                <a:uLnTx/>
                <a:uFillTx/>
              </a:endParaRPr>
            </a:p>
          </p:txBody>
        </p:sp>
        <p:sp>
          <p:nvSpPr>
            <p:cNvPr id="155" name="Freeform 152"/>
            <p:cNvSpPr>
              <a:spLocks/>
            </p:cNvSpPr>
            <p:nvPr/>
          </p:nvSpPr>
          <p:spPr bwMode="auto">
            <a:xfrm>
              <a:off x="5791200" y="1600200"/>
              <a:ext cx="304800" cy="762000"/>
            </a:xfrm>
            <a:custGeom>
              <a:avLst/>
              <a:gdLst>
                <a:gd name="T0" fmla="*/ 0 w 192"/>
                <a:gd name="T1" fmla="*/ 2147483647 h 480"/>
                <a:gd name="T2" fmla="*/ 2147483647 w 192"/>
                <a:gd name="T3" fmla="*/ 2147483647 h 480"/>
                <a:gd name="T4" fmla="*/ 2147483647 w 192"/>
                <a:gd name="T5" fmla="*/ 0 h 480"/>
                <a:gd name="T6" fmla="*/ 0 60000 65536"/>
                <a:gd name="T7" fmla="*/ 0 60000 65536"/>
                <a:gd name="T8" fmla="*/ 0 60000 65536"/>
                <a:gd name="T9" fmla="*/ 0 w 192"/>
                <a:gd name="T10" fmla="*/ 0 h 480"/>
                <a:gd name="T11" fmla="*/ 192 w 192"/>
                <a:gd name="T12" fmla="*/ 480 h 48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2" h="480">
                  <a:moveTo>
                    <a:pt x="0" y="480"/>
                  </a:moveTo>
                  <a:lnTo>
                    <a:pt x="192" y="480"/>
                  </a:lnTo>
                  <a:lnTo>
                    <a:pt x="192" y="0"/>
                  </a:lnTo>
                </a:path>
              </a:pathLst>
            </a:cu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6" name="Line 153"/>
            <p:cNvSpPr>
              <a:spLocks noChangeShapeType="1"/>
            </p:cNvSpPr>
            <p:nvPr/>
          </p:nvSpPr>
          <p:spPr bwMode="auto">
            <a:xfrm>
              <a:off x="6172200" y="990600"/>
              <a:ext cx="0" cy="3048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7" name="Line 154"/>
            <p:cNvSpPr>
              <a:spLocks noChangeShapeType="1"/>
            </p:cNvSpPr>
            <p:nvPr/>
          </p:nvSpPr>
          <p:spPr bwMode="auto">
            <a:xfrm>
              <a:off x="762000" y="4267200"/>
              <a:ext cx="8077200" cy="0"/>
            </a:xfrm>
            <a:prstGeom prst="line">
              <a:avLst/>
            </a:prstGeom>
            <a:noFill/>
            <a:ln w="28575">
              <a:solidFill>
                <a:srgbClr val="F7020B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8" name="Text Box 155"/>
            <p:cNvSpPr txBox="1">
              <a:spLocks noChangeArrowheads="1"/>
            </p:cNvSpPr>
            <p:nvPr/>
          </p:nvSpPr>
          <p:spPr bwMode="auto">
            <a:xfrm>
              <a:off x="7620000" y="4251325"/>
              <a:ext cx="1230313" cy="39687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T</a:t>
              </a:r>
              <a:r>
                <a:rPr kumimoji="0" lang="en-US" sz="2000" b="0" i="0" u="none" strike="noStrike" kern="0" cap="none" spc="0" normalizeH="0" baseline="-25000" noProof="0">
                  <a:ln>
                    <a:noFill/>
                  </a:ln>
                  <a:solidFill>
                    <a:srgbClr val="F7020B"/>
                  </a:solidFill>
                  <a:effectLst/>
                  <a:uLnTx/>
                  <a:uFillTx/>
                </a:rPr>
                <a:t>singlecycle</a:t>
              </a: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7020B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259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Branches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781800" y="6474023"/>
            <a:ext cx="2362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Image: </a:t>
            </a:r>
            <a:r>
              <a:rPr lang="en-US" sz="1400" dirty="0" smtClean="0">
                <a:hlinkClick r:id="rId3"/>
              </a:rPr>
              <a:t>Penn CIS501</a:t>
            </a:r>
            <a:endParaRPr lang="en-US" sz="1400" dirty="0"/>
          </a:p>
        </p:txBody>
      </p:sp>
      <p:grpSp>
        <p:nvGrpSpPr>
          <p:cNvPr id="3" name="Group 2"/>
          <p:cNvGrpSpPr/>
          <p:nvPr/>
        </p:nvGrpSpPr>
        <p:grpSpPr>
          <a:xfrm>
            <a:off x="233199" y="1326958"/>
            <a:ext cx="8677922" cy="4692842"/>
            <a:chOff x="233199" y="1326958"/>
            <a:chExt cx="8677922" cy="4692842"/>
          </a:xfrm>
        </p:grpSpPr>
        <p:sp>
          <p:nvSpPr>
            <p:cNvPr id="6" name="TextBox 5"/>
            <p:cNvSpPr txBox="1"/>
            <p:nvPr/>
          </p:nvSpPr>
          <p:spPr>
            <a:xfrm>
              <a:off x="3657600" y="5193268"/>
              <a:ext cx="2209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 smtClean="0">
                  <a:latin typeface="Courier New" pitchFamily="49" charset="0"/>
                  <a:cs typeface="Courier New" pitchFamily="49" charset="0"/>
                </a:rPr>
                <a:t>jeq</a:t>
              </a:r>
              <a:r>
                <a:rPr lang="en-US" b="1" dirty="0" smtClean="0">
                  <a:latin typeface="Courier New" pitchFamily="49" charset="0"/>
                  <a:cs typeface="Courier New" pitchFamily="49" charset="0"/>
                </a:rPr>
                <a:t> loop</a:t>
              </a:r>
              <a:endParaRPr lang="en-US" b="1" dirty="0"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5867400" y="4572000"/>
              <a:ext cx="0" cy="1447800"/>
            </a:xfrm>
            <a:prstGeom prst="line">
              <a:avLst/>
            </a:prstGeom>
            <a:ln w="3810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8229600" y="4572000"/>
              <a:ext cx="0" cy="1447800"/>
            </a:xfrm>
            <a:prstGeom prst="line">
              <a:avLst/>
            </a:prstGeom>
            <a:ln w="3810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295400" y="5181600"/>
              <a:ext cx="2286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latin typeface="Courier New" pitchFamily="49" charset="0"/>
                  <a:cs typeface="Courier New" pitchFamily="49" charset="0"/>
                </a:rPr>
                <a:t>???</a:t>
              </a:r>
              <a:endParaRPr lang="en-US" b="1" dirty="0">
                <a:latin typeface="Courier New" pitchFamily="49" charset="0"/>
                <a:cs typeface="Courier New" pitchFamily="49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04800" y="5184648"/>
              <a:ext cx="838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latin typeface="Courier New" pitchFamily="49" charset="0"/>
                  <a:cs typeface="Courier New" pitchFamily="49" charset="0"/>
                </a:rPr>
                <a:t>???</a:t>
              </a:r>
              <a:endParaRPr lang="en-US" b="1" dirty="0">
                <a:latin typeface="Courier New" pitchFamily="49" charset="0"/>
                <a:cs typeface="Courier New" pitchFamily="49" charset="0"/>
              </a:endParaRP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233199" y="1326958"/>
              <a:ext cx="8677922" cy="4692842"/>
              <a:chOff x="233199" y="1326958"/>
              <a:chExt cx="8677922" cy="4692842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3581400" y="4572000"/>
                <a:ext cx="4601012" cy="1447800"/>
                <a:chOff x="3581400" y="4572000"/>
                <a:chExt cx="4601012" cy="1447800"/>
              </a:xfrm>
            </p:grpSpPr>
            <p:sp>
              <p:nvSpPr>
                <p:cNvPr id="106" name="TextBox 105"/>
                <p:cNvSpPr txBox="1"/>
                <p:nvPr/>
              </p:nvSpPr>
              <p:spPr>
                <a:xfrm>
                  <a:off x="5896412" y="5573354"/>
                  <a:ext cx="22860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b="1" dirty="0"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cxnSp>
              <p:nvCxnSpPr>
                <p:cNvPr id="107" name="Straight Connector 106"/>
                <p:cNvCxnSpPr/>
                <p:nvPr/>
              </p:nvCxnSpPr>
              <p:spPr>
                <a:xfrm>
                  <a:off x="3581400" y="4572000"/>
                  <a:ext cx="0" cy="14478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Group 19"/>
              <p:cNvGrpSpPr/>
              <p:nvPr/>
            </p:nvGrpSpPr>
            <p:grpSpPr>
              <a:xfrm>
                <a:off x="233199" y="1326958"/>
                <a:ext cx="8677922" cy="3125214"/>
                <a:chOff x="457200" y="990600"/>
                <a:chExt cx="7772400" cy="2895600"/>
              </a:xfrm>
            </p:grpSpPr>
            <p:sp>
              <p:nvSpPr>
                <p:cNvPr id="21" name="Rectangle 4"/>
                <p:cNvSpPr>
                  <a:spLocks noChangeArrowheads="1"/>
                </p:cNvSpPr>
                <p:nvPr/>
              </p:nvSpPr>
              <p:spPr bwMode="auto">
                <a:xfrm>
                  <a:off x="1676400" y="1524000"/>
                  <a:ext cx="1219200" cy="1219200"/>
                </a:xfrm>
                <a:prstGeom prst="rect">
                  <a:avLst/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Register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File</a:t>
                  </a:r>
                </a:p>
              </p:txBody>
            </p:sp>
            <p:sp>
              <p:nvSpPr>
                <p:cNvPr id="22" name="AutoShape 5"/>
                <p:cNvSpPr>
                  <a:spLocks noChangeArrowheads="1"/>
                </p:cNvSpPr>
                <p:nvPr/>
              </p:nvSpPr>
              <p:spPr bwMode="auto">
                <a:xfrm rot="5400000">
                  <a:off x="1676400" y="2514600"/>
                  <a:ext cx="152400" cy="152400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3" name="Freeform 6"/>
                <p:cNvSpPr>
                  <a:spLocks/>
                </p:cNvSpPr>
                <p:nvPr/>
              </p:nvSpPr>
              <p:spPr bwMode="auto">
                <a:xfrm>
                  <a:off x="4724400" y="1524000"/>
                  <a:ext cx="228600" cy="1219200"/>
                </a:xfrm>
                <a:custGeom>
                  <a:avLst/>
                  <a:gdLst>
                    <a:gd name="T0" fmla="*/ 0 w 384"/>
                    <a:gd name="T1" fmla="*/ 0 h 768"/>
                    <a:gd name="T2" fmla="*/ 0 w 384"/>
                    <a:gd name="T3" fmla="*/ 288 h 768"/>
                    <a:gd name="T4" fmla="*/ 85 w 384"/>
                    <a:gd name="T5" fmla="*/ 386 h 768"/>
                    <a:gd name="T6" fmla="*/ 0 w 384"/>
                    <a:gd name="T7" fmla="*/ 480 h 768"/>
                    <a:gd name="T8" fmla="*/ 0 w 384"/>
                    <a:gd name="T9" fmla="*/ 768 h 768"/>
                    <a:gd name="T10" fmla="*/ 384 w 384"/>
                    <a:gd name="T11" fmla="*/ 576 h 768"/>
                    <a:gd name="T12" fmla="*/ 384 w 384"/>
                    <a:gd name="T13" fmla="*/ 192 h 768"/>
                    <a:gd name="T14" fmla="*/ 0 w 384"/>
                    <a:gd name="T15" fmla="*/ 0 h 768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384"/>
                    <a:gd name="T25" fmla="*/ 0 h 768"/>
                    <a:gd name="T26" fmla="*/ 384 w 384"/>
                    <a:gd name="T27" fmla="*/ 768 h 768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384" h="768">
                      <a:moveTo>
                        <a:pt x="0" y="0"/>
                      </a:moveTo>
                      <a:lnTo>
                        <a:pt x="0" y="288"/>
                      </a:lnTo>
                      <a:lnTo>
                        <a:pt x="85" y="386"/>
                      </a:lnTo>
                      <a:lnTo>
                        <a:pt x="0" y="480"/>
                      </a:lnTo>
                      <a:lnTo>
                        <a:pt x="0" y="768"/>
                      </a:lnTo>
                      <a:lnTo>
                        <a:pt x="384" y="576"/>
                      </a:lnTo>
                      <a:lnTo>
                        <a:pt x="384" y="19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CD882"/>
                </a:solidFill>
                <a:ln w="2857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" name="Line 7"/>
                <p:cNvSpPr>
                  <a:spLocks noChangeShapeType="1"/>
                </p:cNvSpPr>
                <p:nvPr/>
              </p:nvSpPr>
              <p:spPr bwMode="auto">
                <a:xfrm>
                  <a:off x="3505200" y="1752600"/>
                  <a:ext cx="8382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" name="Line 8"/>
                <p:cNvSpPr>
                  <a:spLocks noChangeShapeType="1"/>
                </p:cNvSpPr>
                <p:nvPr/>
              </p:nvSpPr>
              <p:spPr bwMode="auto">
                <a:xfrm>
                  <a:off x="4114800" y="2514600"/>
                  <a:ext cx="2286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6" name="Line 9"/>
                <p:cNvSpPr>
                  <a:spLocks noChangeShapeType="1"/>
                </p:cNvSpPr>
                <p:nvPr/>
              </p:nvSpPr>
              <p:spPr bwMode="auto">
                <a:xfrm>
                  <a:off x="4495800" y="2514600"/>
                  <a:ext cx="2286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" name="AutoShape 10"/>
                <p:cNvSpPr>
                  <a:spLocks noChangeArrowheads="1"/>
                </p:cNvSpPr>
                <p:nvPr/>
              </p:nvSpPr>
              <p:spPr bwMode="auto">
                <a:xfrm rot="5400000">
                  <a:off x="4038600" y="2743200"/>
                  <a:ext cx="762000" cy="152400"/>
                </a:xfrm>
                <a:prstGeom prst="flowChartTerminator">
                  <a:avLst/>
                </a:prstGeom>
                <a:solidFill>
                  <a:srgbClr val="FF0909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" name="Line 11"/>
                <p:cNvSpPr>
                  <a:spLocks noChangeShapeType="1"/>
                </p:cNvSpPr>
                <p:nvPr/>
              </p:nvSpPr>
              <p:spPr bwMode="auto">
                <a:xfrm>
                  <a:off x="4038600" y="3124200"/>
                  <a:ext cx="3048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9" name="AutoShape 12"/>
                <p:cNvSpPr>
                  <a:spLocks noChangeArrowheads="1"/>
                </p:cNvSpPr>
                <p:nvPr/>
              </p:nvSpPr>
              <p:spPr bwMode="auto">
                <a:xfrm>
                  <a:off x="3733800" y="2895600"/>
                  <a:ext cx="304800" cy="457200"/>
                </a:xfrm>
                <a:prstGeom prst="flowChartConnector">
                  <a:avLst/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S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X</a:t>
                  </a:r>
                </a:p>
              </p:txBody>
            </p:sp>
            <p:sp>
              <p:nvSpPr>
                <p:cNvPr id="30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1905000" y="2452688"/>
                  <a:ext cx="425450" cy="366712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s1</a:t>
                  </a:r>
                </a:p>
              </p:txBody>
            </p:sp>
            <p:sp>
              <p:nvSpPr>
                <p:cNvPr id="31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2209800" y="2452688"/>
                  <a:ext cx="425450" cy="366712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s2</a:t>
                  </a:r>
                </a:p>
              </p:txBody>
            </p:sp>
            <p:sp>
              <p:nvSpPr>
                <p:cNvPr id="32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2590800" y="2452688"/>
                  <a:ext cx="311150" cy="366712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d</a:t>
                  </a:r>
                </a:p>
              </p:txBody>
            </p:sp>
            <p:sp>
              <p:nvSpPr>
                <p:cNvPr id="33" name="Rectangle 16"/>
                <p:cNvSpPr>
                  <a:spLocks noChangeArrowheads="1"/>
                </p:cNvSpPr>
                <p:nvPr/>
              </p:nvSpPr>
              <p:spPr bwMode="auto">
                <a:xfrm>
                  <a:off x="6477000" y="1905000"/>
                  <a:ext cx="609600" cy="1219200"/>
                </a:xfrm>
                <a:prstGeom prst="rect">
                  <a:avLst/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Data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Mem</a:t>
                  </a:r>
                </a:p>
              </p:txBody>
            </p:sp>
            <p:sp>
              <p:nvSpPr>
                <p:cNvPr id="34" name="AutoShape 17"/>
                <p:cNvSpPr>
                  <a:spLocks noChangeArrowheads="1"/>
                </p:cNvSpPr>
                <p:nvPr/>
              </p:nvSpPr>
              <p:spPr bwMode="auto">
                <a:xfrm rot="5400000">
                  <a:off x="6477000" y="2895600"/>
                  <a:ext cx="152400" cy="152400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5" name="Line 18"/>
                <p:cNvSpPr>
                  <a:spLocks noChangeShapeType="1"/>
                </p:cNvSpPr>
                <p:nvPr/>
              </p:nvSpPr>
              <p:spPr bwMode="auto">
                <a:xfrm>
                  <a:off x="5562600" y="2209800"/>
                  <a:ext cx="9144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" name="Text Box 19"/>
                <p:cNvSpPr txBox="1">
                  <a:spLocks noChangeArrowheads="1"/>
                </p:cNvSpPr>
                <p:nvPr/>
              </p:nvSpPr>
              <p:spPr bwMode="auto">
                <a:xfrm>
                  <a:off x="6394450" y="1995488"/>
                  <a:ext cx="311150" cy="366712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a</a:t>
                  </a:r>
                </a:p>
              </p:txBody>
            </p:sp>
            <p:sp>
              <p:nvSpPr>
                <p:cNvPr id="37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6394450" y="2605088"/>
                  <a:ext cx="311150" cy="366712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d</a:t>
                  </a:r>
                </a:p>
              </p:txBody>
            </p:sp>
            <p:sp>
              <p:nvSpPr>
                <p:cNvPr id="38" name="Line 21"/>
                <p:cNvSpPr>
                  <a:spLocks noChangeShapeType="1"/>
                </p:cNvSpPr>
                <p:nvPr/>
              </p:nvSpPr>
              <p:spPr bwMode="auto">
                <a:xfrm>
                  <a:off x="7620000" y="2209800"/>
                  <a:ext cx="2286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9" name="AutoShape 22"/>
                <p:cNvSpPr>
                  <a:spLocks noChangeArrowheads="1"/>
                </p:cNvSpPr>
                <p:nvPr/>
              </p:nvSpPr>
              <p:spPr bwMode="auto">
                <a:xfrm rot="5400000">
                  <a:off x="7581900" y="1866900"/>
                  <a:ext cx="685800" cy="152400"/>
                </a:xfrm>
                <a:prstGeom prst="flowChartTerminator">
                  <a:avLst/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0" name="Rectangle 23"/>
                <p:cNvSpPr>
                  <a:spLocks noChangeArrowheads="1"/>
                </p:cNvSpPr>
                <p:nvPr/>
              </p:nvSpPr>
              <p:spPr bwMode="auto">
                <a:xfrm>
                  <a:off x="990600" y="1524000"/>
                  <a:ext cx="304800" cy="2209800"/>
                </a:xfrm>
                <a:prstGeom prst="rect">
                  <a:avLst/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IR</a:t>
                  </a:r>
                </a:p>
              </p:txBody>
            </p:sp>
            <p:sp>
              <p:nvSpPr>
                <p:cNvPr id="41" name="AutoShape 24"/>
                <p:cNvSpPr>
                  <a:spLocks noChangeArrowheads="1"/>
                </p:cNvSpPr>
                <p:nvPr/>
              </p:nvSpPr>
              <p:spPr bwMode="auto">
                <a:xfrm rot="5400000">
                  <a:off x="990600" y="3352800"/>
                  <a:ext cx="152400" cy="152400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2" name="Rectangle 25"/>
                <p:cNvSpPr>
                  <a:spLocks noChangeArrowheads="1"/>
                </p:cNvSpPr>
                <p:nvPr/>
              </p:nvSpPr>
              <p:spPr bwMode="auto">
                <a:xfrm>
                  <a:off x="3200400" y="1524000"/>
                  <a:ext cx="304800" cy="2209800"/>
                </a:xfrm>
                <a:prstGeom prst="rect">
                  <a:avLst/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A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B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IR</a:t>
                  </a:r>
                </a:p>
              </p:txBody>
            </p:sp>
            <p:sp>
              <p:nvSpPr>
                <p:cNvPr id="43" name="AutoShape 26"/>
                <p:cNvSpPr>
                  <a:spLocks noChangeArrowheads="1"/>
                </p:cNvSpPr>
                <p:nvPr/>
              </p:nvSpPr>
              <p:spPr bwMode="auto">
                <a:xfrm rot="5400000">
                  <a:off x="3200400" y="3352800"/>
                  <a:ext cx="152400" cy="152400"/>
                </a:xfrm>
                <a:prstGeom prst="triangle">
                  <a:avLst>
                    <a:gd name="adj" fmla="val 50000"/>
                  </a:avLst>
                </a:prstGeom>
                <a:noFill/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4" name="Rectangle 27"/>
                <p:cNvSpPr>
                  <a:spLocks noChangeArrowheads="1"/>
                </p:cNvSpPr>
                <p:nvPr/>
              </p:nvSpPr>
              <p:spPr bwMode="auto">
                <a:xfrm>
                  <a:off x="5257800" y="1524000"/>
                  <a:ext cx="304800" cy="2209800"/>
                </a:xfrm>
                <a:prstGeom prst="rect">
                  <a:avLst/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O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B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IR</a:t>
                  </a:r>
                </a:p>
              </p:txBody>
            </p:sp>
            <p:sp>
              <p:nvSpPr>
                <p:cNvPr id="45" name="AutoShape 28"/>
                <p:cNvSpPr>
                  <a:spLocks noChangeArrowheads="1"/>
                </p:cNvSpPr>
                <p:nvPr/>
              </p:nvSpPr>
              <p:spPr bwMode="auto">
                <a:xfrm rot="5400000">
                  <a:off x="5268912" y="3341688"/>
                  <a:ext cx="130175" cy="152400"/>
                </a:xfrm>
                <a:prstGeom prst="triangle">
                  <a:avLst>
                    <a:gd name="adj" fmla="val 50000"/>
                  </a:avLst>
                </a:prstGeom>
                <a:noFill/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6" name="Line 29"/>
                <p:cNvSpPr>
                  <a:spLocks noChangeShapeType="1"/>
                </p:cNvSpPr>
                <p:nvPr/>
              </p:nvSpPr>
              <p:spPr bwMode="auto">
                <a:xfrm>
                  <a:off x="4953000" y="2209800"/>
                  <a:ext cx="3048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7" name="Rectangle 30"/>
                <p:cNvSpPr>
                  <a:spLocks noChangeArrowheads="1"/>
                </p:cNvSpPr>
                <p:nvPr/>
              </p:nvSpPr>
              <p:spPr bwMode="auto">
                <a:xfrm>
                  <a:off x="7315200" y="1524000"/>
                  <a:ext cx="304800" cy="2209800"/>
                </a:xfrm>
                <a:prstGeom prst="rect">
                  <a:avLst/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O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D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</a:rPr>
                    <a:t>IR</a:t>
                  </a:r>
                </a:p>
              </p:txBody>
            </p:sp>
            <p:sp>
              <p:nvSpPr>
                <p:cNvPr id="48" name="AutoShape 31"/>
                <p:cNvSpPr>
                  <a:spLocks noChangeArrowheads="1"/>
                </p:cNvSpPr>
                <p:nvPr/>
              </p:nvSpPr>
              <p:spPr bwMode="auto">
                <a:xfrm rot="5400000">
                  <a:off x="7326312" y="3341688"/>
                  <a:ext cx="130175" cy="152400"/>
                </a:xfrm>
                <a:prstGeom prst="triangle">
                  <a:avLst>
                    <a:gd name="adj" fmla="val 50000"/>
                  </a:avLst>
                </a:prstGeom>
                <a:noFill/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9" name="Line 32"/>
                <p:cNvSpPr>
                  <a:spLocks noChangeShapeType="1"/>
                </p:cNvSpPr>
                <p:nvPr/>
              </p:nvSpPr>
              <p:spPr bwMode="auto">
                <a:xfrm>
                  <a:off x="7086600" y="2209800"/>
                  <a:ext cx="2286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0" name="Line 33"/>
                <p:cNvSpPr>
                  <a:spLocks noChangeShapeType="1"/>
                </p:cNvSpPr>
                <p:nvPr/>
              </p:nvSpPr>
              <p:spPr bwMode="auto">
                <a:xfrm>
                  <a:off x="2895600" y="1752600"/>
                  <a:ext cx="3048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1" name="Line 34"/>
                <p:cNvSpPr>
                  <a:spLocks noChangeShapeType="1"/>
                </p:cNvSpPr>
                <p:nvPr/>
              </p:nvSpPr>
              <p:spPr bwMode="auto">
                <a:xfrm>
                  <a:off x="2895600" y="2514600"/>
                  <a:ext cx="3048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2" name="Line 35"/>
                <p:cNvSpPr>
                  <a:spLocks noChangeShapeType="1"/>
                </p:cNvSpPr>
                <p:nvPr/>
              </p:nvSpPr>
              <p:spPr bwMode="auto">
                <a:xfrm>
                  <a:off x="3505200" y="3581400"/>
                  <a:ext cx="17526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3" name="Line 36"/>
                <p:cNvSpPr>
                  <a:spLocks noChangeShapeType="1"/>
                </p:cNvSpPr>
                <p:nvPr/>
              </p:nvSpPr>
              <p:spPr bwMode="auto">
                <a:xfrm>
                  <a:off x="5562600" y="2819400"/>
                  <a:ext cx="5334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4" name="Freeform 37"/>
                <p:cNvSpPr>
                  <a:spLocks/>
                </p:cNvSpPr>
                <p:nvPr/>
              </p:nvSpPr>
              <p:spPr bwMode="auto">
                <a:xfrm>
                  <a:off x="4191000" y="2514600"/>
                  <a:ext cx="1066800" cy="304800"/>
                </a:xfrm>
                <a:custGeom>
                  <a:avLst/>
                  <a:gdLst>
                    <a:gd name="T0" fmla="*/ 0 w 960"/>
                    <a:gd name="T1" fmla="*/ 0 h 144"/>
                    <a:gd name="T2" fmla="*/ 0 w 960"/>
                    <a:gd name="T3" fmla="*/ 144 h 144"/>
                    <a:gd name="T4" fmla="*/ 960 w 960"/>
                    <a:gd name="T5" fmla="*/ 144 h 144"/>
                    <a:gd name="T6" fmla="*/ 0 60000 65536"/>
                    <a:gd name="T7" fmla="*/ 0 60000 65536"/>
                    <a:gd name="T8" fmla="*/ 0 60000 65536"/>
                    <a:gd name="T9" fmla="*/ 0 w 960"/>
                    <a:gd name="T10" fmla="*/ 0 h 144"/>
                    <a:gd name="T11" fmla="*/ 960 w 960"/>
                    <a:gd name="T12" fmla="*/ 144 h 14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960" h="144">
                      <a:moveTo>
                        <a:pt x="0" y="0"/>
                      </a:moveTo>
                      <a:lnTo>
                        <a:pt x="0" y="144"/>
                      </a:lnTo>
                      <a:lnTo>
                        <a:pt x="960" y="144"/>
                      </a:lnTo>
                    </a:path>
                  </a:pathLst>
                </a:cu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5" name="Freeform 38"/>
                <p:cNvSpPr>
                  <a:spLocks/>
                </p:cNvSpPr>
                <p:nvPr/>
              </p:nvSpPr>
              <p:spPr bwMode="auto">
                <a:xfrm flipV="1">
                  <a:off x="5715000" y="1676400"/>
                  <a:ext cx="1600200" cy="533400"/>
                </a:xfrm>
                <a:custGeom>
                  <a:avLst/>
                  <a:gdLst>
                    <a:gd name="T0" fmla="*/ 0 w 960"/>
                    <a:gd name="T1" fmla="*/ 0 h 144"/>
                    <a:gd name="T2" fmla="*/ 0 w 960"/>
                    <a:gd name="T3" fmla="*/ 144 h 144"/>
                    <a:gd name="T4" fmla="*/ 960 w 960"/>
                    <a:gd name="T5" fmla="*/ 144 h 144"/>
                    <a:gd name="T6" fmla="*/ 0 60000 65536"/>
                    <a:gd name="T7" fmla="*/ 0 60000 65536"/>
                    <a:gd name="T8" fmla="*/ 0 60000 65536"/>
                    <a:gd name="T9" fmla="*/ 0 w 960"/>
                    <a:gd name="T10" fmla="*/ 0 h 144"/>
                    <a:gd name="T11" fmla="*/ 960 w 960"/>
                    <a:gd name="T12" fmla="*/ 144 h 14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960" h="144">
                      <a:moveTo>
                        <a:pt x="0" y="0"/>
                      </a:moveTo>
                      <a:lnTo>
                        <a:pt x="0" y="144"/>
                      </a:lnTo>
                      <a:lnTo>
                        <a:pt x="960" y="144"/>
                      </a:lnTo>
                    </a:path>
                  </a:pathLst>
                </a:cu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6" name="Line 39"/>
                <p:cNvSpPr>
                  <a:spLocks noChangeShapeType="1"/>
                </p:cNvSpPr>
                <p:nvPr/>
              </p:nvSpPr>
              <p:spPr bwMode="auto">
                <a:xfrm>
                  <a:off x="5562600" y="3581400"/>
                  <a:ext cx="17526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7" name="Line 40"/>
                <p:cNvSpPr>
                  <a:spLocks noChangeShapeType="1"/>
                </p:cNvSpPr>
                <p:nvPr/>
              </p:nvSpPr>
              <p:spPr bwMode="auto">
                <a:xfrm>
                  <a:off x="7620000" y="1676400"/>
                  <a:ext cx="2286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8" name="Line 41"/>
                <p:cNvSpPr>
                  <a:spLocks noChangeShapeType="1"/>
                </p:cNvSpPr>
                <p:nvPr/>
              </p:nvSpPr>
              <p:spPr bwMode="auto">
                <a:xfrm flipV="1">
                  <a:off x="2133600" y="2743200"/>
                  <a:ext cx="0" cy="83820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9" name="Line 42"/>
                <p:cNvSpPr>
                  <a:spLocks noChangeShapeType="1"/>
                </p:cNvSpPr>
                <p:nvPr/>
              </p:nvSpPr>
              <p:spPr bwMode="auto">
                <a:xfrm flipV="1">
                  <a:off x="2438400" y="2743200"/>
                  <a:ext cx="0" cy="83820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0" name="Line 43"/>
                <p:cNvSpPr>
                  <a:spLocks noChangeShapeType="1"/>
                </p:cNvSpPr>
                <p:nvPr/>
              </p:nvSpPr>
              <p:spPr bwMode="auto">
                <a:xfrm flipV="1">
                  <a:off x="2743200" y="2743200"/>
                  <a:ext cx="0" cy="114300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1" name="Line 44"/>
                <p:cNvSpPr>
                  <a:spLocks noChangeShapeType="1"/>
                </p:cNvSpPr>
                <p:nvPr/>
              </p:nvSpPr>
              <p:spPr bwMode="auto">
                <a:xfrm flipH="1">
                  <a:off x="1981200" y="2819400"/>
                  <a:ext cx="304800" cy="15240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2" name="Line 45"/>
                <p:cNvSpPr>
                  <a:spLocks noChangeShapeType="1"/>
                </p:cNvSpPr>
                <p:nvPr/>
              </p:nvSpPr>
              <p:spPr bwMode="auto">
                <a:xfrm flipH="1">
                  <a:off x="2286000" y="2819400"/>
                  <a:ext cx="304800" cy="15240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3" name="Line 46"/>
                <p:cNvSpPr>
                  <a:spLocks noChangeShapeType="1"/>
                </p:cNvSpPr>
                <p:nvPr/>
              </p:nvSpPr>
              <p:spPr bwMode="auto">
                <a:xfrm flipH="1">
                  <a:off x="2590800" y="2819400"/>
                  <a:ext cx="304800" cy="15240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4" name="Freeform 47"/>
                <p:cNvSpPr>
                  <a:spLocks/>
                </p:cNvSpPr>
                <p:nvPr/>
              </p:nvSpPr>
              <p:spPr bwMode="auto">
                <a:xfrm>
                  <a:off x="3581400" y="3124200"/>
                  <a:ext cx="152400" cy="457200"/>
                </a:xfrm>
                <a:custGeom>
                  <a:avLst/>
                  <a:gdLst>
                    <a:gd name="T0" fmla="*/ 0 w 288"/>
                    <a:gd name="T1" fmla="*/ 288 h 288"/>
                    <a:gd name="T2" fmla="*/ 0 w 288"/>
                    <a:gd name="T3" fmla="*/ 0 h 288"/>
                    <a:gd name="T4" fmla="*/ 288 w 288"/>
                    <a:gd name="T5" fmla="*/ 0 h 288"/>
                    <a:gd name="T6" fmla="*/ 0 60000 65536"/>
                    <a:gd name="T7" fmla="*/ 0 60000 65536"/>
                    <a:gd name="T8" fmla="*/ 0 60000 65536"/>
                    <a:gd name="T9" fmla="*/ 0 w 288"/>
                    <a:gd name="T10" fmla="*/ 0 h 288"/>
                    <a:gd name="T11" fmla="*/ 288 w 288"/>
                    <a:gd name="T12" fmla="*/ 288 h 288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88" h="288">
                      <a:moveTo>
                        <a:pt x="0" y="288"/>
                      </a:moveTo>
                      <a:lnTo>
                        <a:pt x="0" y="0"/>
                      </a:lnTo>
                      <a:lnTo>
                        <a:pt x="288" y="0"/>
                      </a:lnTo>
                    </a:path>
                  </a:pathLst>
                </a:custGeom>
                <a:noFill/>
                <a:ln w="12700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5" name="Line 48"/>
                <p:cNvSpPr>
                  <a:spLocks noChangeShapeType="1"/>
                </p:cNvSpPr>
                <p:nvPr/>
              </p:nvSpPr>
              <p:spPr bwMode="auto">
                <a:xfrm flipH="1">
                  <a:off x="3505200" y="3276600"/>
                  <a:ext cx="152400" cy="15240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6" name="Text Box 49"/>
                <p:cNvSpPr txBox="1">
                  <a:spLocks noChangeArrowheads="1"/>
                </p:cNvSpPr>
                <p:nvPr/>
              </p:nvSpPr>
              <p:spPr bwMode="auto">
                <a:xfrm>
                  <a:off x="457200" y="3048000"/>
                  <a:ext cx="552450" cy="366713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0909"/>
                      </a:solidFill>
                      <a:effectLst/>
                      <a:uLnTx/>
                      <a:uFillTx/>
                    </a:rPr>
                    <a:t>F/D</a:t>
                  </a:r>
                </a:p>
              </p:txBody>
            </p:sp>
            <p:sp>
              <p:nvSpPr>
                <p:cNvPr id="67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2667000" y="3048000"/>
                  <a:ext cx="565150" cy="366713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0909"/>
                      </a:solidFill>
                      <a:effectLst/>
                      <a:uLnTx/>
                      <a:uFillTx/>
                    </a:rPr>
                    <a:t>D/X</a:t>
                  </a:r>
                </a:p>
              </p:txBody>
            </p:sp>
            <p:sp>
              <p:nvSpPr>
                <p:cNvPr id="68" name="Text Box 51"/>
                <p:cNvSpPr txBox="1">
                  <a:spLocks noChangeArrowheads="1"/>
                </p:cNvSpPr>
                <p:nvPr/>
              </p:nvSpPr>
              <p:spPr bwMode="auto">
                <a:xfrm>
                  <a:off x="4724400" y="3048000"/>
                  <a:ext cx="590550" cy="366713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0909"/>
                      </a:solidFill>
                      <a:effectLst/>
                      <a:uLnTx/>
                      <a:uFillTx/>
                    </a:rPr>
                    <a:t>X/M</a:t>
                  </a:r>
                </a:p>
              </p:txBody>
            </p:sp>
            <p:sp>
              <p:nvSpPr>
                <p:cNvPr id="69" name="Text Box 52"/>
                <p:cNvSpPr txBox="1">
                  <a:spLocks noChangeArrowheads="1"/>
                </p:cNvSpPr>
                <p:nvPr/>
              </p:nvSpPr>
              <p:spPr bwMode="auto">
                <a:xfrm>
                  <a:off x="6737350" y="3048000"/>
                  <a:ext cx="654050" cy="366713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0909"/>
                      </a:solidFill>
                      <a:effectLst/>
                      <a:uLnTx/>
                      <a:uFillTx/>
                    </a:rPr>
                    <a:t>M/W</a:t>
                  </a:r>
                </a:p>
              </p:txBody>
            </p:sp>
            <p:sp>
              <p:nvSpPr>
                <p:cNvPr id="70" name="AutoShape 54"/>
                <p:cNvSpPr>
                  <a:spLocks noChangeArrowheads="1"/>
                </p:cNvSpPr>
                <p:nvPr/>
              </p:nvSpPr>
              <p:spPr bwMode="auto">
                <a:xfrm rot="5400000">
                  <a:off x="4191000" y="1524000"/>
                  <a:ext cx="457200" cy="152400"/>
                </a:xfrm>
                <a:prstGeom prst="flowChartTerminator">
                  <a:avLst/>
                </a:prstGeom>
                <a:solidFill>
                  <a:srgbClr val="FF0909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1" name="Line 55"/>
                <p:cNvSpPr>
                  <a:spLocks noChangeShapeType="1"/>
                </p:cNvSpPr>
                <p:nvPr/>
              </p:nvSpPr>
              <p:spPr bwMode="auto">
                <a:xfrm>
                  <a:off x="4495800" y="1752600"/>
                  <a:ext cx="2286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2" name="Freeform 56"/>
                <p:cNvSpPr>
                  <a:spLocks/>
                </p:cNvSpPr>
                <p:nvPr/>
              </p:nvSpPr>
              <p:spPr bwMode="auto">
                <a:xfrm>
                  <a:off x="3962400" y="1066800"/>
                  <a:ext cx="381000" cy="533400"/>
                </a:xfrm>
                <a:custGeom>
                  <a:avLst/>
                  <a:gdLst>
                    <a:gd name="T0" fmla="*/ 0 w 336"/>
                    <a:gd name="T1" fmla="*/ 0 h 432"/>
                    <a:gd name="T2" fmla="*/ 0 w 336"/>
                    <a:gd name="T3" fmla="*/ 432 h 432"/>
                    <a:gd name="T4" fmla="*/ 336 w 336"/>
                    <a:gd name="T5" fmla="*/ 432 h 432"/>
                    <a:gd name="T6" fmla="*/ 0 60000 65536"/>
                    <a:gd name="T7" fmla="*/ 0 60000 65536"/>
                    <a:gd name="T8" fmla="*/ 0 60000 65536"/>
                    <a:gd name="T9" fmla="*/ 0 w 336"/>
                    <a:gd name="T10" fmla="*/ 0 h 432"/>
                    <a:gd name="T11" fmla="*/ 336 w 336"/>
                    <a:gd name="T12" fmla="*/ 432 h 432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36" h="432">
                      <a:moveTo>
                        <a:pt x="0" y="0"/>
                      </a:moveTo>
                      <a:lnTo>
                        <a:pt x="0" y="432"/>
                      </a:lnTo>
                      <a:lnTo>
                        <a:pt x="336" y="432"/>
                      </a:lnTo>
                    </a:path>
                  </a:pathLst>
                </a:custGeom>
                <a:noFill/>
                <a:ln w="28575">
                  <a:solidFill>
                    <a:srgbClr val="FF0909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3" name="Freeform 57"/>
                <p:cNvSpPr>
                  <a:spLocks/>
                </p:cNvSpPr>
                <p:nvPr/>
              </p:nvSpPr>
              <p:spPr bwMode="auto">
                <a:xfrm>
                  <a:off x="4114800" y="1219200"/>
                  <a:ext cx="1600200" cy="457200"/>
                </a:xfrm>
                <a:custGeom>
                  <a:avLst/>
                  <a:gdLst>
                    <a:gd name="T0" fmla="*/ 1008 w 1008"/>
                    <a:gd name="T1" fmla="*/ 288 h 288"/>
                    <a:gd name="T2" fmla="*/ 1008 w 1008"/>
                    <a:gd name="T3" fmla="*/ 0 h 288"/>
                    <a:gd name="T4" fmla="*/ 0 w 1008"/>
                    <a:gd name="T5" fmla="*/ 0 h 288"/>
                    <a:gd name="T6" fmla="*/ 0 w 1008"/>
                    <a:gd name="T7" fmla="*/ 144 h 288"/>
                    <a:gd name="T8" fmla="*/ 144 w 1008"/>
                    <a:gd name="T9" fmla="*/ 144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008"/>
                    <a:gd name="T16" fmla="*/ 0 h 288"/>
                    <a:gd name="T17" fmla="*/ 1008 w 1008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008" h="288">
                      <a:moveTo>
                        <a:pt x="1008" y="288"/>
                      </a:moveTo>
                      <a:lnTo>
                        <a:pt x="1008" y="0"/>
                      </a:lnTo>
                      <a:lnTo>
                        <a:pt x="0" y="0"/>
                      </a:lnTo>
                      <a:lnTo>
                        <a:pt x="0" y="144"/>
                      </a:lnTo>
                      <a:lnTo>
                        <a:pt x="144" y="144"/>
                      </a:lnTo>
                    </a:path>
                  </a:pathLst>
                </a:custGeom>
                <a:noFill/>
                <a:ln w="28575">
                  <a:solidFill>
                    <a:srgbClr val="FF0909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4" name="AutoShape 60"/>
                <p:cNvSpPr>
                  <a:spLocks noChangeArrowheads="1"/>
                </p:cNvSpPr>
                <p:nvPr/>
              </p:nvSpPr>
              <p:spPr bwMode="auto">
                <a:xfrm rot="5400000">
                  <a:off x="6019800" y="2667000"/>
                  <a:ext cx="304800" cy="152400"/>
                </a:xfrm>
                <a:prstGeom prst="flowChartTerminator">
                  <a:avLst/>
                </a:prstGeom>
                <a:solidFill>
                  <a:srgbClr val="FF0909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5" name="Line 61"/>
                <p:cNvSpPr>
                  <a:spLocks noChangeShapeType="1"/>
                </p:cNvSpPr>
                <p:nvPr/>
              </p:nvSpPr>
              <p:spPr bwMode="auto">
                <a:xfrm>
                  <a:off x="6248400" y="2819400"/>
                  <a:ext cx="2286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6" name="Freeform 62"/>
                <p:cNvSpPr>
                  <a:spLocks/>
                </p:cNvSpPr>
                <p:nvPr/>
              </p:nvSpPr>
              <p:spPr bwMode="auto">
                <a:xfrm>
                  <a:off x="5867400" y="1066800"/>
                  <a:ext cx="228600" cy="1600200"/>
                </a:xfrm>
                <a:custGeom>
                  <a:avLst/>
                  <a:gdLst>
                    <a:gd name="T0" fmla="*/ 0 w 336"/>
                    <a:gd name="T1" fmla="*/ 0 h 432"/>
                    <a:gd name="T2" fmla="*/ 0 w 336"/>
                    <a:gd name="T3" fmla="*/ 432 h 432"/>
                    <a:gd name="T4" fmla="*/ 336 w 336"/>
                    <a:gd name="T5" fmla="*/ 432 h 432"/>
                    <a:gd name="T6" fmla="*/ 0 60000 65536"/>
                    <a:gd name="T7" fmla="*/ 0 60000 65536"/>
                    <a:gd name="T8" fmla="*/ 0 60000 65536"/>
                    <a:gd name="T9" fmla="*/ 0 w 336"/>
                    <a:gd name="T10" fmla="*/ 0 h 432"/>
                    <a:gd name="T11" fmla="*/ 336 w 336"/>
                    <a:gd name="T12" fmla="*/ 432 h 432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36" h="432">
                      <a:moveTo>
                        <a:pt x="0" y="0"/>
                      </a:moveTo>
                      <a:lnTo>
                        <a:pt x="0" y="432"/>
                      </a:lnTo>
                      <a:lnTo>
                        <a:pt x="336" y="432"/>
                      </a:lnTo>
                    </a:path>
                  </a:pathLst>
                </a:custGeom>
                <a:noFill/>
                <a:ln w="28575">
                  <a:solidFill>
                    <a:srgbClr val="FF0909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7" name="Freeform 63"/>
                <p:cNvSpPr>
                  <a:spLocks/>
                </p:cNvSpPr>
                <p:nvPr/>
              </p:nvSpPr>
              <p:spPr bwMode="auto">
                <a:xfrm>
                  <a:off x="1447800" y="1066800"/>
                  <a:ext cx="6781800" cy="838200"/>
                </a:xfrm>
                <a:custGeom>
                  <a:avLst/>
                  <a:gdLst>
                    <a:gd name="T0" fmla="*/ 4128 w 4272"/>
                    <a:gd name="T1" fmla="*/ 528 h 528"/>
                    <a:gd name="T2" fmla="*/ 4272 w 4272"/>
                    <a:gd name="T3" fmla="*/ 528 h 528"/>
                    <a:gd name="T4" fmla="*/ 4272 w 4272"/>
                    <a:gd name="T5" fmla="*/ 0 h 528"/>
                    <a:gd name="T6" fmla="*/ 0 w 4272"/>
                    <a:gd name="T7" fmla="*/ 0 h 528"/>
                    <a:gd name="T8" fmla="*/ 0 w 4272"/>
                    <a:gd name="T9" fmla="*/ 432 h 528"/>
                    <a:gd name="T10" fmla="*/ 144 w 4272"/>
                    <a:gd name="T11" fmla="*/ 432 h 52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4272"/>
                    <a:gd name="T19" fmla="*/ 0 h 528"/>
                    <a:gd name="T20" fmla="*/ 4272 w 4272"/>
                    <a:gd name="T21" fmla="*/ 528 h 52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4272" h="528">
                      <a:moveTo>
                        <a:pt x="4128" y="528"/>
                      </a:moveTo>
                      <a:lnTo>
                        <a:pt x="4272" y="528"/>
                      </a:lnTo>
                      <a:lnTo>
                        <a:pt x="4272" y="0"/>
                      </a:lnTo>
                      <a:lnTo>
                        <a:pt x="0" y="0"/>
                      </a:lnTo>
                      <a:lnTo>
                        <a:pt x="0" y="432"/>
                      </a:lnTo>
                      <a:lnTo>
                        <a:pt x="144" y="432"/>
                      </a:lnTo>
                    </a:path>
                  </a:pathLst>
                </a:cu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8" name="Freeform 64"/>
                <p:cNvSpPr>
                  <a:spLocks/>
                </p:cNvSpPr>
                <p:nvPr/>
              </p:nvSpPr>
              <p:spPr bwMode="auto">
                <a:xfrm>
                  <a:off x="2743200" y="3581400"/>
                  <a:ext cx="5486400" cy="304800"/>
                </a:xfrm>
                <a:custGeom>
                  <a:avLst/>
                  <a:gdLst>
                    <a:gd name="T0" fmla="*/ 3072 w 3456"/>
                    <a:gd name="T1" fmla="*/ 0 h 192"/>
                    <a:gd name="T2" fmla="*/ 3456 w 3456"/>
                    <a:gd name="T3" fmla="*/ 0 h 192"/>
                    <a:gd name="T4" fmla="*/ 3456 w 3456"/>
                    <a:gd name="T5" fmla="*/ 192 h 192"/>
                    <a:gd name="T6" fmla="*/ 0 w 3456"/>
                    <a:gd name="T7" fmla="*/ 192 h 192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456"/>
                    <a:gd name="T13" fmla="*/ 0 h 192"/>
                    <a:gd name="T14" fmla="*/ 3456 w 3456"/>
                    <a:gd name="T15" fmla="*/ 192 h 192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456" h="192">
                      <a:moveTo>
                        <a:pt x="3072" y="0"/>
                      </a:moveTo>
                      <a:lnTo>
                        <a:pt x="3456" y="0"/>
                      </a:lnTo>
                      <a:lnTo>
                        <a:pt x="3456" y="192"/>
                      </a:lnTo>
                      <a:lnTo>
                        <a:pt x="0" y="192"/>
                      </a:lnTo>
                    </a:path>
                  </a:pathLst>
                </a:custGeom>
                <a:noFill/>
                <a:ln w="2857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9" name="AutoShape 65"/>
                <p:cNvSpPr>
                  <a:spLocks noChangeArrowheads="1"/>
                </p:cNvSpPr>
                <p:nvPr/>
              </p:nvSpPr>
              <p:spPr bwMode="auto">
                <a:xfrm rot="5400000">
                  <a:off x="3810000" y="2286000"/>
                  <a:ext cx="457200" cy="152400"/>
                </a:xfrm>
                <a:prstGeom prst="flowChartTerminator">
                  <a:avLst/>
                </a:prstGeom>
                <a:solidFill>
                  <a:srgbClr val="FF0909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0" name="Freeform 67"/>
                <p:cNvSpPr>
                  <a:spLocks/>
                </p:cNvSpPr>
                <p:nvPr/>
              </p:nvSpPr>
              <p:spPr bwMode="auto">
                <a:xfrm>
                  <a:off x="3657600" y="1066800"/>
                  <a:ext cx="304800" cy="1295400"/>
                </a:xfrm>
                <a:custGeom>
                  <a:avLst/>
                  <a:gdLst>
                    <a:gd name="T0" fmla="*/ 0 w 336"/>
                    <a:gd name="T1" fmla="*/ 0 h 432"/>
                    <a:gd name="T2" fmla="*/ 0 w 336"/>
                    <a:gd name="T3" fmla="*/ 432 h 432"/>
                    <a:gd name="T4" fmla="*/ 336 w 336"/>
                    <a:gd name="T5" fmla="*/ 432 h 432"/>
                    <a:gd name="T6" fmla="*/ 0 60000 65536"/>
                    <a:gd name="T7" fmla="*/ 0 60000 65536"/>
                    <a:gd name="T8" fmla="*/ 0 60000 65536"/>
                    <a:gd name="T9" fmla="*/ 0 w 336"/>
                    <a:gd name="T10" fmla="*/ 0 h 432"/>
                    <a:gd name="T11" fmla="*/ 336 w 336"/>
                    <a:gd name="T12" fmla="*/ 432 h 432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36" h="432">
                      <a:moveTo>
                        <a:pt x="0" y="0"/>
                      </a:moveTo>
                      <a:lnTo>
                        <a:pt x="0" y="432"/>
                      </a:lnTo>
                      <a:lnTo>
                        <a:pt x="336" y="432"/>
                      </a:lnTo>
                    </a:path>
                  </a:pathLst>
                </a:custGeom>
                <a:noFill/>
                <a:ln w="28575">
                  <a:solidFill>
                    <a:srgbClr val="FF0909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1" name="Freeform 69"/>
                <p:cNvSpPr>
                  <a:spLocks/>
                </p:cNvSpPr>
                <p:nvPr/>
              </p:nvSpPr>
              <p:spPr bwMode="auto">
                <a:xfrm>
                  <a:off x="3810000" y="1219200"/>
                  <a:ext cx="304800" cy="990600"/>
                </a:xfrm>
                <a:custGeom>
                  <a:avLst/>
                  <a:gdLst>
                    <a:gd name="T0" fmla="*/ 192 w 192"/>
                    <a:gd name="T1" fmla="*/ 0 h 624"/>
                    <a:gd name="T2" fmla="*/ 0 w 192"/>
                    <a:gd name="T3" fmla="*/ 0 h 624"/>
                    <a:gd name="T4" fmla="*/ 0 w 192"/>
                    <a:gd name="T5" fmla="*/ 624 h 624"/>
                    <a:gd name="T6" fmla="*/ 96 w 192"/>
                    <a:gd name="T7" fmla="*/ 624 h 624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92"/>
                    <a:gd name="T13" fmla="*/ 0 h 624"/>
                    <a:gd name="T14" fmla="*/ 192 w 192"/>
                    <a:gd name="T15" fmla="*/ 624 h 624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92" h="624">
                      <a:moveTo>
                        <a:pt x="192" y="0"/>
                      </a:moveTo>
                      <a:lnTo>
                        <a:pt x="0" y="0"/>
                      </a:lnTo>
                      <a:lnTo>
                        <a:pt x="0" y="624"/>
                      </a:lnTo>
                      <a:lnTo>
                        <a:pt x="96" y="624"/>
                      </a:lnTo>
                    </a:path>
                  </a:pathLst>
                </a:custGeom>
                <a:noFill/>
                <a:ln w="28575">
                  <a:solidFill>
                    <a:srgbClr val="FF0909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2" name="Line 70"/>
                <p:cNvSpPr>
                  <a:spLocks noChangeShapeType="1"/>
                </p:cNvSpPr>
                <p:nvPr/>
              </p:nvSpPr>
              <p:spPr bwMode="auto">
                <a:xfrm>
                  <a:off x="3505200" y="2514600"/>
                  <a:ext cx="4572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6" name="Line 75"/>
                <p:cNvSpPr>
                  <a:spLocks noChangeShapeType="1"/>
                </p:cNvSpPr>
                <p:nvPr/>
              </p:nvSpPr>
              <p:spPr bwMode="auto">
                <a:xfrm>
                  <a:off x="3048000" y="3581400"/>
                  <a:ext cx="1524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1" name="AutoShape 80"/>
                <p:cNvSpPr>
                  <a:spLocks noChangeArrowheads="1"/>
                </p:cNvSpPr>
                <p:nvPr/>
              </p:nvSpPr>
              <p:spPr bwMode="auto">
                <a:xfrm rot="5400000">
                  <a:off x="2819400" y="3581400"/>
                  <a:ext cx="304800" cy="152400"/>
                </a:xfrm>
                <a:prstGeom prst="flowChartTerminator">
                  <a:avLst/>
                </a:prstGeom>
                <a:solidFill>
                  <a:srgbClr val="ECD882"/>
                </a:solidFill>
                <a:ln w="2857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2" name="Line 81"/>
                <p:cNvSpPr>
                  <a:spLocks noChangeShapeType="1"/>
                </p:cNvSpPr>
                <p:nvPr/>
              </p:nvSpPr>
              <p:spPr bwMode="auto">
                <a:xfrm>
                  <a:off x="2514600" y="3733800"/>
                  <a:ext cx="3810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3" name="Text Box 82"/>
                <p:cNvSpPr txBox="1">
                  <a:spLocks noChangeArrowheads="1"/>
                </p:cNvSpPr>
                <p:nvPr/>
              </p:nvSpPr>
              <p:spPr bwMode="auto">
                <a:xfrm>
                  <a:off x="1997075" y="3519488"/>
                  <a:ext cx="595313" cy="366712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1" i="0" u="none" strike="noStrike" kern="0" cap="none" spc="0" normalizeH="0" baseline="0" noProof="0" dirty="0" err="1">
                      <a:ln>
                        <a:noFill/>
                      </a:ln>
                      <a:solidFill>
                        <a:srgbClr val="FF0909"/>
                      </a:solidFill>
                      <a:effectLst/>
                      <a:uLnTx/>
                      <a:uFillTx/>
                      <a:latin typeface="Courier New" pitchFamily="-65" charset="0"/>
                    </a:rPr>
                    <a:t>nop</a:t>
                  </a:r>
                  <a:endPara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0909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6" name="Line 90"/>
                <p:cNvSpPr>
                  <a:spLocks noChangeShapeType="1"/>
                </p:cNvSpPr>
                <p:nvPr/>
              </p:nvSpPr>
              <p:spPr bwMode="auto">
                <a:xfrm>
                  <a:off x="1295400" y="3581400"/>
                  <a:ext cx="160020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7" name="AutoShape 91"/>
                <p:cNvSpPr>
                  <a:spLocks noChangeArrowheads="1"/>
                </p:cNvSpPr>
                <p:nvPr/>
              </p:nvSpPr>
              <p:spPr bwMode="auto">
                <a:xfrm>
                  <a:off x="3733800" y="3505200"/>
                  <a:ext cx="152400" cy="152400"/>
                </a:xfrm>
                <a:prstGeom prst="flowChartConnector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8" name="AutoShape 92"/>
                <p:cNvSpPr>
                  <a:spLocks noChangeArrowheads="1"/>
                </p:cNvSpPr>
                <p:nvPr/>
              </p:nvSpPr>
              <p:spPr bwMode="auto">
                <a:xfrm>
                  <a:off x="5715000" y="3505200"/>
                  <a:ext cx="152400" cy="152400"/>
                </a:xfrm>
                <a:prstGeom prst="flowChartConnector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9" name="AutoShape 93"/>
                <p:cNvSpPr>
                  <a:spLocks noChangeArrowheads="1"/>
                </p:cNvSpPr>
                <p:nvPr/>
              </p:nvSpPr>
              <p:spPr bwMode="auto">
                <a:xfrm>
                  <a:off x="1371600" y="3505200"/>
                  <a:ext cx="152400" cy="152400"/>
                </a:xfrm>
                <a:prstGeom prst="flowChartConnector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0" name="AutoShape 94"/>
                <p:cNvSpPr>
                  <a:spLocks noChangeArrowheads="1"/>
                </p:cNvSpPr>
                <p:nvPr/>
              </p:nvSpPr>
              <p:spPr bwMode="auto">
                <a:xfrm>
                  <a:off x="3581400" y="990600"/>
                  <a:ext cx="152400" cy="152400"/>
                </a:xfrm>
                <a:prstGeom prst="flowChartConnector">
                  <a:avLst/>
                </a:prstGeom>
                <a:solidFill>
                  <a:srgbClr val="FF0909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1" name="AutoShape 95"/>
                <p:cNvSpPr>
                  <a:spLocks noChangeArrowheads="1"/>
                </p:cNvSpPr>
                <p:nvPr/>
              </p:nvSpPr>
              <p:spPr bwMode="auto">
                <a:xfrm>
                  <a:off x="3886200" y="990600"/>
                  <a:ext cx="152400" cy="152400"/>
                </a:xfrm>
                <a:prstGeom prst="flowChartConnector">
                  <a:avLst/>
                </a:prstGeom>
                <a:solidFill>
                  <a:srgbClr val="FF0909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2" name="AutoShape 96"/>
                <p:cNvSpPr>
                  <a:spLocks noChangeArrowheads="1"/>
                </p:cNvSpPr>
                <p:nvPr/>
              </p:nvSpPr>
              <p:spPr bwMode="auto">
                <a:xfrm>
                  <a:off x="5791200" y="990600"/>
                  <a:ext cx="152400" cy="152400"/>
                </a:xfrm>
                <a:prstGeom prst="flowChartConnector">
                  <a:avLst/>
                </a:prstGeom>
                <a:solidFill>
                  <a:srgbClr val="FF0909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3" name="AutoShape 97"/>
                <p:cNvSpPr>
                  <a:spLocks noChangeArrowheads="1"/>
                </p:cNvSpPr>
                <p:nvPr/>
              </p:nvSpPr>
              <p:spPr bwMode="auto">
                <a:xfrm>
                  <a:off x="5638800" y="1600200"/>
                  <a:ext cx="152400" cy="152400"/>
                </a:xfrm>
                <a:prstGeom prst="flowChartConnector">
                  <a:avLst/>
                </a:prstGeom>
                <a:solidFill>
                  <a:srgbClr val="FF0909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4" name="AutoShape 98"/>
                <p:cNvSpPr>
                  <a:spLocks noChangeArrowheads="1"/>
                </p:cNvSpPr>
                <p:nvPr/>
              </p:nvSpPr>
              <p:spPr bwMode="auto">
                <a:xfrm>
                  <a:off x="4038600" y="1143000"/>
                  <a:ext cx="152400" cy="152400"/>
                </a:xfrm>
                <a:prstGeom prst="flowChartConnector">
                  <a:avLst/>
                </a:prstGeom>
                <a:solidFill>
                  <a:srgbClr val="FF0909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5" name="AutoShape 99"/>
                <p:cNvSpPr>
                  <a:spLocks noChangeArrowheads="1"/>
                </p:cNvSpPr>
                <p:nvPr/>
              </p:nvSpPr>
              <p:spPr bwMode="auto">
                <a:xfrm>
                  <a:off x="5638800" y="2133600"/>
                  <a:ext cx="152400" cy="152400"/>
                </a:xfrm>
                <a:prstGeom prst="flowChartConnector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cxnSp>
          <p:nvCxnSpPr>
            <p:cNvPr id="110" name="Straight Connector 109"/>
            <p:cNvCxnSpPr/>
            <p:nvPr/>
          </p:nvCxnSpPr>
          <p:spPr>
            <a:xfrm>
              <a:off x="1143000" y="4572000"/>
              <a:ext cx="0" cy="1447800"/>
            </a:xfrm>
            <a:prstGeom prst="line">
              <a:avLst/>
            </a:prstGeom>
            <a:ln w="3810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6954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 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+ Modern predictors &gt; 90% accuracy</a:t>
            </a:r>
          </a:p>
          <a:p>
            <a:pPr lvl="1">
              <a:buFont typeface="Courier New" pitchFamily="49" charset="0"/>
              <a:buChar char="o"/>
            </a:pPr>
            <a:r>
              <a:rPr lang="en-US" dirty="0" smtClean="0"/>
              <a:t>Raise performance </a:t>
            </a:r>
            <a:r>
              <a:rPr lang="en-US" i="1" dirty="0" smtClean="0"/>
              <a:t>and </a:t>
            </a:r>
            <a:r>
              <a:rPr lang="en-US" dirty="0" smtClean="0"/>
              <a:t>energy efficiency (why?)</a:t>
            </a:r>
          </a:p>
          <a:p>
            <a:pPr marL="0" indent="0">
              <a:buNone/>
            </a:pPr>
            <a:r>
              <a:rPr lang="en-US" dirty="0" smtClean="0"/>
              <a:t>– Area increase</a:t>
            </a:r>
          </a:p>
          <a:p>
            <a:pPr marL="0" indent="0">
              <a:buNone/>
            </a:pPr>
            <a:r>
              <a:rPr lang="en-US" dirty="0"/>
              <a:t>– </a:t>
            </a:r>
            <a:r>
              <a:rPr lang="en-US" dirty="0" smtClean="0"/>
              <a:t>Potential fetch stage latency increase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79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Hierarchy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828800"/>
            <a:ext cx="8229600" cy="3886200"/>
          </a:xfrm>
        </p:spPr>
        <p:txBody>
          <a:bodyPr/>
          <a:lstStyle/>
          <a:p>
            <a:r>
              <a:rPr lang="en-US" sz="2800" dirty="0" smtClean="0"/>
              <a:t>Memory: the larger it gets, the slower it gets</a:t>
            </a:r>
          </a:p>
          <a:p>
            <a:r>
              <a:rPr lang="en-US" sz="2800" dirty="0" smtClean="0"/>
              <a:t>Rough numbers:</a:t>
            </a: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8942971"/>
              </p:ext>
            </p:extLst>
          </p:nvPr>
        </p:nvGraphicFramePr>
        <p:xfrm>
          <a:off x="665793" y="3108960"/>
          <a:ext cx="8097207" cy="30632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81568"/>
                <a:gridCol w="1731953"/>
                <a:gridCol w="1850086"/>
                <a:gridCol w="2133600"/>
              </a:tblGrid>
              <a:tr h="4724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Latency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Bandwidth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4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SRAM (L1,</a:t>
                      </a:r>
                      <a:r>
                        <a:rPr lang="en-US" sz="2400" baseline="0" dirty="0" smtClean="0"/>
                        <a:t> L2, L3)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1-2ns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200GBps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1-20MB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4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DRAM (memory)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70ns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20GBps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1-20GB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4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Flash (disk)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70-90µs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200MBps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100-1000GB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4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HDD (disk)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10ms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1-150MBps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500-3000GB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523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 data </a:t>
            </a:r>
            <a:r>
              <a:rPr lang="en-US" dirty="0" err="1" smtClean="0"/>
              <a:t>weneed</a:t>
            </a:r>
            <a:r>
              <a:rPr lang="en-US" dirty="0" smtClean="0"/>
              <a:t> close</a:t>
            </a:r>
          </a:p>
          <a:p>
            <a:r>
              <a:rPr lang="en-US" dirty="0" smtClean="0"/>
              <a:t>Exploit:</a:t>
            </a:r>
          </a:p>
          <a:p>
            <a:pPr lvl="1"/>
            <a:r>
              <a:rPr lang="en-US" dirty="0" smtClean="0"/>
              <a:t>Temporal locality</a:t>
            </a:r>
          </a:p>
          <a:p>
            <a:pPr lvl="2"/>
            <a:r>
              <a:rPr lang="en-US" dirty="0" smtClean="0"/>
              <a:t>Chunk just used likely to be used again soon</a:t>
            </a:r>
          </a:p>
          <a:p>
            <a:pPr lvl="1"/>
            <a:r>
              <a:rPr lang="en-US" dirty="0" smtClean="0"/>
              <a:t>Spatial locality</a:t>
            </a:r>
          </a:p>
          <a:p>
            <a:pPr lvl="2"/>
            <a:r>
              <a:rPr lang="en-US" dirty="0" smtClean="0"/>
              <a:t>Next chunk to use is likely close to previous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43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Hierarchy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Hardware-managed</a:t>
            </a:r>
          </a:p>
          <a:p>
            <a:pPr lvl="1"/>
            <a:r>
              <a:rPr lang="en-US" dirty="0" smtClean="0"/>
              <a:t>L1 Instruction/Data caches</a:t>
            </a:r>
          </a:p>
          <a:p>
            <a:pPr lvl="1"/>
            <a:r>
              <a:rPr lang="en-US" dirty="0" smtClean="0"/>
              <a:t>L2 unified cache</a:t>
            </a:r>
          </a:p>
          <a:p>
            <a:pPr lvl="1"/>
            <a:r>
              <a:rPr lang="en-US" dirty="0" smtClean="0"/>
              <a:t>L3 unified cache</a:t>
            </a:r>
          </a:p>
          <a:p>
            <a:r>
              <a:rPr lang="en-US" dirty="0" smtClean="0"/>
              <a:t>Software-managed</a:t>
            </a:r>
          </a:p>
          <a:p>
            <a:pPr lvl="1"/>
            <a:r>
              <a:rPr lang="en-US" dirty="0" smtClean="0"/>
              <a:t>Main memory</a:t>
            </a:r>
          </a:p>
          <a:p>
            <a:pPr lvl="1"/>
            <a:r>
              <a:rPr lang="en-US" dirty="0" smtClean="0"/>
              <a:t>Disk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243637" y="1524000"/>
            <a:ext cx="533400" cy="381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I$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805612" y="1524000"/>
            <a:ext cx="504825" cy="381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D$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141243" y="2166937"/>
            <a:ext cx="1271587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L2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901926" y="2967037"/>
            <a:ext cx="1750220" cy="762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L3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253037" y="4114800"/>
            <a:ext cx="3048000" cy="10668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Main Memory</a:t>
            </a:r>
            <a:endParaRPr lang="en-US" dirty="0"/>
          </a:p>
        </p:txBody>
      </p:sp>
      <p:sp>
        <p:nvSpPr>
          <p:cNvPr id="15" name="Can 14"/>
          <p:cNvSpPr/>
          <p:nvPr/>
        </p:nvSpPr>
        <p:spPr>
          <a:xfrm>
            <a:off x="5706068" y="5548312"/>
            <a:ext cx="2141935" cy="7620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Disk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0" idx="2"/>
          </p:cNvCxnSpPr>
          <p:nvPr/>
        </p:nvCxnSpPr>
        <p:spPr>
          <a:xfrm>
            <a:off x="6510337" y="1905000"/>
            <a:ext cx="0" cy="261937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1" idx="2"/>
          </p:cNvCxnSpPr>
          <p:nvPr/>
        </p:nvCxnSpPr>
        <p:spPr>
          <a:xfrm flipH="1">
            <a:off x="7058024" y="1905000"/>
            <a:ext cx="1" cy="261937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2"/>
            <a:endCxn id="13" idx="0"/>
          </p:cNvCxnSpPr>
          <p:nvPr/>
        </p:nvCxnSpPr>
        <p:spPr>
          <a:xfrm flipH="1">
            <a:off x="6777036" y="2700337"/>
            <a:ext cx="1" cy="266700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3" idx="2"/>
            <a:endCxn id="14" idx="0"/>
          </p:cNvCxnSpPr>
          <p:nvPr/>
        </p:nvCxnSpPr>
        <p:spPr>
          <a:xfrm>
            <a:off x="6777036" y="3729037"/>
            <a:ext cx="1" cy="385763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4" idx="2"/>
            <a:endCxn id="15" idx="1"/>
          </p:cNvCxnSpPr>
          <p:nvPr/>
        </p:nvCxnSpPr>
        <p:spPr>
          <a:xfrm flipH="1">
            <a:off x="6777036" y="5181600"/>
            <a:ext cx="1" cy="366712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901926" y="6400800"/>
            <a:ext cx="1750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(not to scale)</a:t>
            </a:r>
            <a:endParaRPr lang="en-US" dirty="0"/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4953000" y="1905000"/>
            <a:ext cx="0" cy="402431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8534400" y="1905000"/>
            <a:ext cx="0" cy="4024312"/>
          </a:xfrm>
          <a:prstGeom prst="straightConnector1">
            <a:avLst/>
          </a:prstGeom>
          <a:ln w="3810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614862" y="2782163"/>
            <a:ext cx="228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Larger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8610600" y="2782163"/>
            <a:ext cx="228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578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Reminders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981200"/>
            <a:ext cx="8991600" cy="4648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Course website</a:t>
            </a:r>
          </a:p>
          <a:p>
            <a:pPr lvl="1" eaLnBrk="1" hangingPunct="1">
              <a:defRPr/>
            </a:pPr>
            <a:r>
              <a:rPr lang="en-US" sz="2000" dirty="0">
                <a:hlinkClick r:id="rId3"/>
              </a:rPr>
              <a:t>http://www.seas.upenn.edu/~cis565/</a:t>
            </a:r>
            <a:endParaRPr lang="en-US" sz="2000" dirty="0"/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Google Group</a:t>
            </a:r>
          </a:p>
          <a:p>
            <a:pPr lvl="1" eaLnBrk="1" hangingPunct="1">
              <a:defRPr/>
            </a:pPr>
            <a:r>
              <a:rPr lang="en-US" sz="2400" dirty="0" smtClean="0"/>
              <a:t>Signup: </a:t>
            </a:r>
            <a:r>
              <a:rPr lang="en-US" sz="2000" dirty="0">
                <a:hlinkClick r:id="rId4"/>
              </a:rPr>
              <a:t>https://groups.google.com/forum/#!forum/cis-565-fall-2013</a:t>
            </a:r>
            <a:endParaRPr lang="en-US" sz="2000" dirty="0"/>
          </a:p>
          <a:p>
            <a:pPr marL="0" indent="0" eaLnBrk="1" hangingPunct="1">
              <a:buNone/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GitHub</a:t>
            </a:r>
          </a:p>
          <a:p>
            <a:pPr lvl="1" eaLnBrk="1" hangingPunct="1">
              <a:defRPr/>
            </a:pPr>
            <a:r>
              <a:rPr lang="en-US" sz="2400" dirty="0"/>
              <a:t>Create an </a:t>
            </a:r>
            <a:r>
              <a:rPr lang="en-US" sz="2400" dirty="0" smtClean="0"/>
              <a:t>account: </a:t>
            </a:r>
            <a:r>
              <a:rPr lang="en-US" sz="2400" dirty="0" smtClean="0">
                <a:hlinkClick r:id="rId5"/>
              </a:rPr>
              <a:t>https</a:t>
            </a:r>
            <a:r>
              <a:rPr lang="en-US" sz="2400" dirty="0">
                <a:hlinkClick r:id="rId5"/>
              </a:rPr>
              <a:t>://github.com/signup/free</a:t>
            </a:r>
            <a:endParaRPr lang="en-US" sz="2400" dirty="0"/>
          </a:p>
          <a:p>
            <a:pPr lvl="1" eaLnBrk="1" hangingPunct="1">
              <a:defRPr/>
            </a:pPr>
            <a:r>
              <a:rPr lang="en-US" sz="2400" dirty="0" smtClean="0"/>
              <a:t>Change it to an </a:t>
            </a:r>
            <a:r>
              <a:rPr lang="en-US" sz="2400" dirty="0" err="1" smtClean="0"/>
              <a:t>edu</a:t>
            </a:r>
            <a:r>
              <a:rPr lang="en-US" sz="2400" dirty="0"/>
              <a:t> account: </a:t>
            </a:r>
            <a:r>
              <a:rPr lang="en-US" sz="2400" dirty="0">
                <a:hlinkClick r:id="rId6"/>
              </a:rPr>
              <a:t>https://</a:t>
            </a:r>
            <a:r>
              <a:rPr lang="en-US" sz="2400" dirty="0" smtClean="0">
                <a:hlinkClick r:id="rId6"/>
              </a:rPr>
              <a:t>github.com/edu</a:t>
            </a:r>
            <a:endParaRPr lang="en-US" sz="2400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  <a:p>
            <a:pPr eaLnBrk="1" hangingPunct="1"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1139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idx="1"/>
          </p:nvPr>
        </p:nvSpPr>
        <p:spPr/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219200" y="6324600"/>
            <a:ext cx="6858000" cy="533400"/>
          </a:xfrm>
        </p:spPr>
        <p:txBody>
          <a:bodyPr>
            <a:normAutofit fontScale="92500"/>
          </a:bodyPr>
          <a:lstStyle/>
          <a:p>
            <a:pPr algn="ctr"/>
            <a:r>
              <a:rPr lang="en-US" dirty="0" smtClean="0"/>
              <a:t>Intel Core i7 3960X – 15MB L3 (25% of die). 4-channel Memory Controller, 51.2GB/s total</a:t>
            </a:r>
            <a:endParaRPr lang="en-US" baseline="30000" dirty="0" smtClean="0"/>
          </a:p>
          <a:p>
            <a:pPr algn="ctr"/>
            <a:r>
              <a:rPr lang="en-US" baseline="30000" dirty="0" smtClean="0"/>
              <a:t>Source: </a:t>
            </a:r>
            <a:r>
              <a:rPr lang="en-US" baseline="30000" dirty="0" smtClean="0">
                <a:hlinkClick r:id="rId3"/>
              </a:rPr>
              <a:t>www.lostcircuits.com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52400"/>
            <a:ext cx="6858000" cy="60921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6157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Improving IPC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IPC (instructions/cycle) bottlenecked at 1 instruction / clock</a:t>
            </a:r>
          </a:p>
          <a:p>
            <a:r>
              <a:rPr lang="en-US" sz="2800" dirty="0" smtClean="0"/>
              <a:t>Superscalar – increase pipeline width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46" y="3581400"/>
            <a:ext cx="9111108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781800" y="6474023"/>
            <a:ext cx="2362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Image: Penn CIS371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7798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Consider instructions:</a:t>
            </a:r>
          </a:p>
          <a:p>
            <a:pPr marL="0" indent="0" algn="ctr">
              <a:buNone/>
            </a:pPr>
            <a:r>
              <a:rPr lang="en-US" sz="2000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xor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r1,r2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r3 </a:t>
            </a:r>
          </a:p>
          <a:p>
            <a:pPr marL="0" indent="0" algn="ctr">
              <a:buNone/>
            </a:pPr>
            <a:r>
              <a:rPr lang="en-US" sz="20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add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r3,r4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r4 </a:t>
            </a:r>
          </a:p>
          <a:p>
            <a:pPr marL="0" indent="0" algn="ctr">
              <a:buNone/>
            </a:pPr>
            <a:r>
              <a:rPr lang="en-US" sz="20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sub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r5,r2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r3 </a:t>
            </a:r>
          </a:p>
          <a:p>
            <a:pPr marL="0" indent="0" algn="ctr">
              <a:buNone/>
            </a:pPr>
            <a:r>
              <a:rPr lang="en-US" sz="2000" b="1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addi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r3,</a:t>
            </a:r>
            <a:r>
              <a:rPr lang="en-US" sz="2000" dirty="0" smtClean="0">
                <a:solidFill>
                  <a:srgbClr val="FF8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1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r1</a:t>
            </a:r>
          </a:p>
          <a:p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xor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+mj-lt"/>
                <a:cs typeface="Courier New" pitchFamily="49" charset="0"/>
              </a:rPr>
              <a:t> and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add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+mj-lt"/>
                <a:cs typeface="Courier New" pitchFamily="49" charset="0"/>
              </a:rPr>
              <a:t> are dependent (Read-After-Write, RAW)</a:t>
            </a:r>
          </a:p>
          <a:p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sub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+mj-lt"/>
                <a:cs typeface="Courier New" pitchFamily="49" charset="0"/>
              </a:rPr>
              <a:t> and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addi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+mj-lt"/>
                <a:cs typeface="Courier New" pitchFamily="49" charset="0"/>
              </a:rPr>
              <a:t> are dependent (RAW)</a:t>
            </a:r>
          </a:p>
          <a:p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xor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+mj-lt"/>
                <a:cs typeface="Courier New" pitchFamily="49" charset="0"/>
              </a:rPr>
              <a:t> and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sub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+mj-lt"/>
                <a:cs typeface="Courier New" pitchFamily="49" charset="0"/>
              </a:rPr>
              <a:t> are </a:t>
            </a:r>
            <a:r>
              <a:rPr lang="en-US" i="1" dirty="0" smtClean="0">
                <a:solidFill>
                  <a:srgbClr val="000000"/>
                </a:solidFill>
                <a:highlight>
                  <a:srgbClr val="FFFFFF"/>
                </a:highlight>
                <a:latin typeface="+mj-lt"/>
                <a:cs typeface="Courier New" pitchFamily="49" charset="0"/>
              </a:rPr>
              <a:t>not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+mj-lt"/>
                <a:cs typeface="Courier New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+mj-lt"/>
                <a:cs typeface="Courier New" pitchFamily="49" charset="0"/>
              </a:rPr>
              <a:t>(Write-After-Write, WAW)</a:t>
            </a:r>
          </a:p>
          <a:p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+mj-lt"/>
              <a:cs typeface="Courier New" pitchFamily="49" charset="0"/>
            </a:endParaRPr>
          </a:p>
          <a:p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+mj-lt"/>
              <a:cs typeface="Courier New" pitchFamily="49" charset="0"/>
            </a:endParaRP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359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 Renaming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about this instead:</a:t>
            </a:r>
          </a:p>
          <a:p>
            <a:pPr marL="0" indent="0" algn="ctr">
              <a:buNone/>
            </a:pPr>
            <a:r>
              <a:rPr lang="en-US" sz="2000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xor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p1,p2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p6 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urier New" pitchFamily="49" charset="0"/>
              <a:cs typeface="Courier New" pitchFamily="49" charset="0"/>
            </a:endParaRPr>
          </a:p>
          <a:p>
            <a:pPr marL="0" indent="0" algn="ctr">
              <a:buNone/>
            </a:pPr>
            <a:r>
              <a:rPr lang="en-US" sz="20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add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p6,p4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p7 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urier New" pitchFamily="49" charset="0"/>
              <a:cs typeface="Courier New" pitchFamily="49" charset="0"/>
            </a:endParaRPr>
          </a:p>
          <a:p>
            <a:pPr marL="0" indent="0" algn="ctr">
              <a:buNone/>
            </a:pPr>
            <a:r>
              <a:rPr lang="en-US" sz="20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sub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p5,p2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p8 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urier New" pitchFamily="49" charset="0"/>
              <a:cs typeface="Courier New" pitchFamily="49" charset="0"/>
            </a:endParaRPr>
          </a:p>
          <a:p>
            <a:pPr marL="0" indent="0" algn="ctr">
              <a:buNone/>
            </a:pPr>
            <a:r>
              <a:rPr lang="en-US" sz="2000" b="1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addi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p8,</a:t>
            </a:r>
            <a:r>
              <a:rPr lang="en-US" sz="2000" dirty="0" smtClean="0">
                <a:solidFill>
                  <a:srgbClr val="FF8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1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p9</a:t>
            </a:r>
          </a:p>
          <a:p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xor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+mj-lt"/>
                <a:cs typeface="Courier New" pitchFamily="49" charset="0"/>
              </a:rPr>
              <a:t> and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sub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+mj-lt"/>
                <a:cs typeface="Courier New" pitchFamily="49" charset="0"/>
              </a:rPr>
              <a:t> can now execute in parallel</a:t>
            </a:r>
          </a:p>
          <a:p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+mj-lt"/>
              <a:cs typeface="Courier New" pitchFamily="49" charset="0"/>
            </a:endParaRPr>
          </a:p>
          <a:p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+mj-lt"/>
              <a:cs typeface="Courier New" pitchFamily="49" charset="0"/>
            </a:endParaRP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3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Out-of-Order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Reordering instructions to maximize throughput</a:t>
            </a:r>
          </a:p>
          <a:p>
            <a:r>
              <a:rPr lang="en-US" dirty="0"/>
              <a:t>Fetch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smtClean="0">
                <a:sym typeface="Wingdings" pitchFamily="2" charset="2"/>
              </a:rPr>
              <a:t>Decode  Rename  Dispatch  Issue  Register-Read  Execute  Memory  </a:t>
            </a:r>
            <a:r>
              <a:rPr lang="en-US" dirty="0" err="1" smtClean="0">
                <a:sym typeface="Wingdings" pitchFamily="2" charset="2"/>
              </a:rPr>
              <a:t>Writeback</a:t>
            </a:r>
            <a:r>
              <a:rPr lang="en-US" dirty="0" smtClean="0">
                <a:sym typeface="Wingdings" pitchFamily="2" charset="2"/>
              </a:rPr>
              <a:t>  Commit</a:t>
            </a:r>
          </a:p>
          <a:p>
            <a:r>
              <a:rPr lang="en-US" dirty="0" smtClean="0">
                <a:sym typeface="Wingdings" pitchFamily="2" charset="2"/>
              </a:rPr>
              <a:t>Reorder Buffer (ROB)</a:t>
            </a:r>
          </a:p>
          <a:p>
            <a:pPr lvl="1"/>
            <a:r>
              <a:rPr lang="en-US" dirty="0" smtClean="0">
                <a:sym typeface="Wingdings" pitchFamily="2" charset="2"/>
              </a:rPr>
              <a:t>Keeps track of status for in-flight instructions</a:t>
            </a:r>
          </a:p>
          <a:p>
            <a:r>
              <a:rPr lang="en-US" dirty="0" smtClean="0">
                <a:sym typeface="Wingdings" pitchFamily="2" charset="2"/>
              </a:rPr>
              <a:t>Physical Register File (PRF)</a:t>
            </a:r>
          </a:p>
          <a:p>
            <a:r>
              <a:rPr lang="en-US" dirty="0" smtClean="0">
                <a:sym typeface="Wingdings" pitchFamily="2" charset="2"/>
              </a:rPr>
              <a:t>Issue Queue/Scheduler</a:t>
            </a:r>
          </a:p>
          <a:p>
            <a:pPr lvl="1"/>
            <a:r>
              <a:rPr lang="en-US" dirty="0" smtClean="0">
                <a:sym typeface="Wingdings" pitchFamily="2" charset="2"/>
              </a:rPr>
              <a:t>Chooses next instruction(s) to execute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4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 in the CPU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Covered Instruction-Level (ILP) extraction</a:t>
            </a:r>
          </a:p>
          <a:p>
            <a:pPr lvl="1"/>
            <a:r>
              <a:rPr lang="en-US" dirty="0" smtClean="0"/>
              <a:t>Superscalar</a:t>
            </a:r>
          </a:p>
          <a:p>
            <a:pPr lvl="1"/>
            <a:r>
              <a:rPr lang="en-US" dirty="0" smtClean="0"/>
              <a:t>Out-of-order</a:t>
            </a:r>
          </a:p>
          <a:p>
            <a:r>
              <a:rPr lang="en-US" dirty="0" smtClean="0"/>
              <a:t>Data-Level Parallelism (DLP)</a:t>
            </a:r>
          </a:p>
          <a:p>
            <a:pPr lvl="1"/>
            <a:r>
              <a:rPr lang="en-US" dirty="0" smtClean="0"/>
              <a:t>Vectors</a:t>
            </a:r>
          </a:p>
          <a:p>
            <a:r>
              <a:rPr lang="en-US" dirty="0" smtClean="0"/>
              <a:t>Thread-Level Parallelism (TLP)</a:t>
            </a:r>
          </a:p>
          <a:p>
            <a:pPr lvl="1"/>
            <a:r>
              <a:rPr lang="en-US" dirty="0" smtClean="0"/>
              <a:t>Simultaneous Multithreading (SMT)</a:t>
            </a:r>
          </a:p>
          <a:p>
            <a:pPr lvl="1"/>
            <a:r>
              <a:rPr lang="en-US" dirty="0" smtClean="0"/>
              <a:t>Multicore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22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Vectors 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n-NO" b="1" dirty="0">
                <a:solidFill>
                  <a:srgbClr val="0000FF"/>
                </a:solidFill>
                <a:highlight>
                  <a:srgbClr val="FFFFFF"/>
                </a:highlight>
                <a:latin typeface="Courier New"/>
              </a:rPr>
              <a:t>for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(</a:t>
            </a:r>
            <a:r>
              <a:rPr lang="nn-NO" dirty="0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int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i </a:t>
            </a: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nn-NO" dirty="0">
                <a:solidFill>
                  <a:srgbClr val="FF8000"/>
                </a:solidFill>
                <a:highlight>
                  <a:srgbClr val="FFFFFF"/>
                </a:highlight>
                <a:latin typeface="Courier New"/>
              </a:rPr>
              <a:t>0</a:t>
            </a: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i </a:t>
            </a: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&lt;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N</a:t>
            </a: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i</a:t>
            </a: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++)</a:t>
            </a:r>
            <a:endParaRPr lang="nn-NO" dirty="0">
              <a:solidFill>
                <a:srgbClr val="000000"/>
              </a:solidFill>
              <a:highlight>
                <a:srgbClr val="FFFFFF"/>
              </a:highlight>
              <a:latin typeface="Courier New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	A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B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+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C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en-US" b="1" dirty="0" smtClean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];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83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CPU Data-level 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Single Instruction Multiple Data (SIMD)</a:t>
            </a:r>
          </a:p>
          <a:p>
            <a:pPr lvl="1"/>
            <a:r>
              <a:rPr lang="en-US" dirty="0" smtClean="0"/>
              <a:t>Let’s make the execution unit (ALU) really wide</a:t>
            </a:r>
          </a:p>
          <a:p>
            <a:pPr lvl="1"/>
            <a:r>
              <a:rPr lang="en-US" dirty="0" smtClean="0"/>
              <a:t>Let’s make the registers really wide too</a:t>
            </a:r>
          </a:p>
          <a:p>
            <a:endParaRPr lang="en-US" sz="1500" dirty="0"/>
          </a:p>
          <a:p>
            <a:pPr marL="0" indent="0">
              <a:buNone/>
            </a:pPr>
            <a:r>
              <a:rPr lang="nn-NO" b="1" dirty="0">
                <a:solidFill>
                  <a:srgbClr val="0000FF"/>
                </a:solidFill>
                <a:highlight>
                  <a:srgbClr val="FFFFFF"/>
                </a:highlight>
                <a:latin typeface="Courier New"/>
              </a:rPr>
              <a:t>for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(</a:t>
            </a:r>
            <a:r>
              <a:rPr lang="nn-NO" dirty="0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int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i </a:t>
            </a: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nn-NO" dirty="0">
                <a:solidFill>
                  <a:srgbClr val="FF8000"/>
                </a:solidFill>
                <a:highlight>
                  <a:srgbClr val="FFFFFF"/>
                </a:highlight>
                <a:latin typeface="Courier New"/>
              </a:rPr>
              <a:t>0</a:t>
            </a: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i </a:t>
            </a: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&lt;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N</a:t>
            </a: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</a:t>
            </a:r>
            <a:r>
              <a:rPr lang="nn-NO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nn-NO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nn-NO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+= 4</a:t>
            </a:r>
            <a:r>
              <a:rPr lang="nn-NO" b="1" dirty="0" smtClean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) {</a:t>
            </a:r>
          </a:p>
          <a:p>
            <a:pPr marL="0" indent="0">
              <a:buNone/>
            </a:pPr>
            <a:r>
              <a:rPr lang="nn-NO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	</a:t>
            </a:r>
            <a:r>
              <a:rPr lang="nn-NO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// in parallel</a:t>
            </a:r>
            <a:endParaRPr lang="nn-NO" dirty="0">
              <a:solidFill>
                <a:srgbClr val="FF0000"/>
              </a:solidFill>
              <a:highlight>
                <a:srgbClr val="FFFFFF"/>
              </a:highlight>
              <a:latin typeface="Courier New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	A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B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+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C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en-US" b="1" dirty="0" smtClean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];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	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A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i+1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B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i+1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+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C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i+1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];</a:t>
            </a:r>
            <a:endParaRPr lang="en-US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	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A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i+2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B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i+2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+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C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i+2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];</a:t>
            </a:r>
            <a:endParaRPr lang="en-US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	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A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i+3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B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i+3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+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C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i+3</a:t>
            </a:r>
            <a:r>
              <a:rPr lang="en-US" b="1" dirty="0" smtClean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</a:rPr>
              <a:t>];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}</a:t>
            </a:r>
          </a:p>
          <a:p>
            <a:pPr marL="0" indent="0">
              <a:buNone/>
            </a:pP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5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 Operations in x86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SSE2</a:t>
            </a:r>
          </a:p>
          <a:p>
            <a:pPr lvl="1"/>
            <a:r>
              <a:rPr lang="en-US" dirty="0"/>
              <a:t>4</a:t>
            </a:r>
            <a:r>
              <a:rPr lang="en-US" dirty="0" smtClean="0"/>
              <a:t>-wide packed float and packed integer instructions</a:t>
            </a:r>
          </a:p>
          <a:p>
            <a:pPr lvl="1"/>
            <a:r>
              <a:rPr lang="en-US" dirty="0" smtClean="0"/>
              <a:t>Intel Pentium 4 onwards</a:t>
            </a:r>
          </a:p>
          <a:p>
            <a:pPr lvl="1"/>
            <a:r>
              <a:rPr lang="en-US" dirty="0" smtClean="0"/>
              <a:t>AMD Athlon 64 onwards</a:t>
            </a:r>
          </a:p>
          <a:p>
            <a:r>
              <a:rPr lang="en-US" dirty="0" smtClean="0"/>
              <a:t>AVX</a:t>
            </a:r>
          </a:p>
          <a:p>
            <a:pPr lvl="1"/>
            <a:r>
              <a:rPr lang="en-US" dirty="0"/>
              <a:t>8</a:t>
            </a:r>
            <a:r>
              <a:rPr lang="en-US" dirty="0" smtClean="0"/>
              <a:t>-wide packed float and packed integer instructions</a:t>
            </a:r>
          </a:p>
          <a:p>
            <a:pPr lvl="1"/>
            <a:r>
              <a:rPr lang="en-US" dirty="0" smtClean="0"/>
              <a:t>Intel Sandy Bridge</a:t>
            </a:r>
          </a:p>
          <a:p>
            <a:pPr lvl="1"/>
            <a:r>
              <a:rPr lang="en-US" dirty="0" smtClean="0"/>
              <a:t>AMD Bulldozer</a:t>
            </a:r>
          </a:p>
        </p:txBody>
      </p:sp>
    </p:spTree>
    <p:extLst>
      <p:ext uri="{BB962C8B-B14F-4D97-AF65-F5344CB8AC3E}">
        <p14:creationId xmlns:p14="http://schemas.microsoft.com/office/powerpoint/2010/main" val="344812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Thread-Level 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Thread Composition</a:t>
            </a:r>
          </a:p>
          <a:p>
            <a:pPr lvl="1"/>
            <a:r>
              <a:rPr lang="en-US" dirty="0" smtClean="0"/>
              <a:t>Instruction streams</a:t>
            </a:r>
          </a:p>
          <a:p>
            <a:pPr lvl="1"/>
            <a:r>
              <a:rPr lang="en-US" dirty="0" smtClean="0"/>
              <a:t>Private PC, registers, stack</a:t>
            </a:r>
          </a:p>
          <a:p>
            <a:pPr lvl="1"/>
            <a:r>
              <a:rPr lang="en-US" dirty="0" smtClean="0"/>
              <a:t>Shared </a:t>
            </a:r>
            <a:r>
              <a:rPr lang="en-US" dirty="0" err="1" smtClean="0"/>
              <a:t>globals</a:t>
            </a:r>
            <a:r>
              <a:rPr lang="en-US" dirty="0" smtClean="0"/>
              <a:t>, heap</a:t>
            </a:r>
          </a:p>
          <a:p>
            <a:r>
              <a:rPr lang="en-US" dirty="0" smtClean="0"/>
              <a:t>Created and destroyed by programmer</a:t>
            </a:r>
          </a:p>
          <a:p>
            <a:r>
              <a:rPr lang="en-US" dirty="0" smtClean="0"/>
              <a:t>Scheduled by programmer or by OS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5063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0 due Monday 09/09</a:t>
            </a:r>
          </a:p>
          <a:p>
            <a:r>
              <a:rPr lang="en-US" dirty="0" smtClean="0"/>
              <a:t>Project 1</a:t>
            </a:r>
          </a:p>
          <a:p>
            <a:pPr lvl="1"/>
            <a:r>
              <a:rPr lang="en-US" dirty="0" smtClean="0"/>
              <a:t>Released Monday 09/09</a:t>
            </a:r>
          </a:p>
          <a:p>
            <a:pPr lvl="1"/>
            <a:r>
              <a:rPr lang="en-US" dirty="0" smtClean="0"/>
              <a:t>Due Wednesday 09/18</a:t>
            </a:r>
          </a:p>
          <a:p>
            <a:pPr lvl="1"/>
            <a:r>
              <a:rPr lang="en-US" dirty="0" smtClean="0"/>
              <a:t>In-class demos </a:t>
            </a:r>
            <a:r>
              <a:rPr lang="en-US" dirty="0"/>
              <a:t>Wednesday 09/18</a:t>
            </a:r>
          </a:p>
        </p:txBody>
      </p:sp>
    </p:spTree>
    <p:extLst>
      <p:ext uri="{BB962C8B-B14F-4D97-AF65-F5344CB8AC3E}">
        <p14:creationId xmlns:p14="http://schemas.microsoft.com/office/powerpoint/2010/main" val="1776355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Simultaneous Multithreading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Instructions can be issued from multiple threads</a:t>
            </a:r>
          </a:p>
          <a:p>
            <a:r>
              <a:rPr lang="en-US" dirty="0" smtClean="0"/>
              <a:t>Requires partitioning of ROB, other buffers</a:t>
            </a:r>
          </a:p>
          <a:p>
            <a:pPr marL="0" indent="0">
              <a:buNone/>
            </a:pPr>
            <a:r>
              <a:rPr lang="en-US" dirty="0" smtClean="0"/>
              <a:t>+ Minimal hardware duplication</a:t>
            </a:r>
          </a:p>
          <a:p>
            <a:pPr marL="0" indent="0">
              <a:buNone/>
            </a:pPr>
            <a:r>
              <a:rPr lang="en-US" dirty="0" smtClean="0"/>
              <a:t>+ More scheduling freedom for </a:t>
            </a:r>
            <a:r>
              <a:rPr lang="en-US" dirty="0" err="1" smtClean="0"/>
              <a:t>OoO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– </a:t>
            </a:r>
            <a:r>
              <a:rPr lang="en-US" dirty="0" smtClean="0"/>
              <a:t>Cache and execution resource contention can reduce single-threaded 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95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Replicate full pipeline</a:t>
            </a:r>
          </a:p>
          <a:p>
            <a:r>
              <a:rPr lang="en-US" dirty="0" smtClean="0"/>
              <a:t>Sandy Bridge-E: 6 cores</a:t>
            </a:r>
          </a:p>
          <a:p>
            <a:pPr marL="0" indent="0">
              <a:buNone/>
            </a:pPr>
            <a:r>
              <a:rPr lang="en-US" dirty="0"/>
              <a:t>+ </a:t>
            </a:r>
            <a:r>
              <a:rPr lang="en-US" dirty="0" smtClean="0"/>
              <a:t>Full cores, no resource sharing other than last-level cache</a:t>
            </a:r>
          </a:p>
          <a:p>
            <a:pPr marL="0" indent="0">
              <a:buNone/>
            </a:pPr>
            <a:r>
              <a:rPr lang="en-US" dirty="0" smtClean="0"/>
              <a:t>+ Easier way to take advantage of Moore’s Law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– </a:t>
            </a:r>
            <a:r>
              <a:rPr lang="en-US" dirty="0" smtClean="0"/>
              <a:t>Utilization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49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CPU 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CPU optimized for sequential programming</a:t>
            </a:r>
          </a:p>
          <a:p>
            <a:pPr lvl="1"/>
            <a:r>
              <a:rPr lang="en-US" dirty="0" smtClean="0"/>
              <a:t>Pipelines, branch prediction, superscalar, </a:t>
            </a:r>
            <a:r>
              <a:rPr lang="en-US" dirty="0" err="1" smtClean="0"/>
              <a:t>OoO</a:t>
            </a:r>
            <a:endParaRPr lang="en-US" dirty="0" smtClean="0"/>
          </a:p>
          <a:p>
            <a:pPr lvl="1"/>
            <a:r>
              <a:rPr lang="en-US" dirty="0" smtClean="0"/>
              <a:t>Reduce execution time with high clock speeds and high utilization</a:t>
            </a:r>
          </a:p>
          <a:p>
            <a:r>
              <a:rPr lang="en-US" sz="2800" dirty="0" smtClean="0"/>
              <a:t>Slow memory is a constant problem</a:t>
            </a:r>
          </a:p>
          <a:p>
            <a:r>
              <a:rPr lang="en-US" sz="2800" dirty="0" smtClean="0"/>
              <a:t>Parallelism</a:t>
            </a:r>
          </a:p>
          <a:p>
            <a:pPr lvl="1"/>
            <a:r>
              <a:rPr lang="en-US" dirty="0" smtClean="0"/>
              <a:t>Sandy Bridge-E great for 6-12 active threads</a:t>
            </a:r>
          </a:p>
          <a:p>
            <a:pPr lvl="1"/>
            <a:r>
              <a:rPr lang="en-US" dirty="0" smtClean="0"/>
              <a:t>How about 12,000?</a:t>
            </a: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69682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did this happen?</a:t>
            </a:r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2794000" y="6553200"/>
            <a:ext cx="6400800" cy="30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sz="1400" dirty="0" smtClean="0">
                <a:hlinkClick r:id="rId3"/>
              </a:rPr>
              <a:t>http</a:t>
            </a:r>
            <a:r>
              <a:rPr lang="en-US" sz="1400" dirty="0">
                <a:hlinkClick r:id="rId3"/>
              </a:rPr>
              <a:t>://proteneer.com/blog/?p=263</a:t>
            </a:r>
            <a:r>
              <a:rPr lang="en-US" sz="1400" dirty="0">
                <a:latin typeface="Trebuchet MS" pitchFamily="34" charset="0"/>
              </a:rPr>
              <a:t> </a:t>
            </a:r>
          </a:p>
        </p:txBody>
      </p:sp>
      <p:pic>
        <p:nvPicPr>
          <p:cNvPr id="6" name="Picture 2" descr="http://proteneer.com/blog/wp-content/uploads/2011/10/nvidi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063" y="1752600"/>
            <a:ext cx="5857875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44396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Workloads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Triangles/vertices and pixels/fragments</a:t>
            </a: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443" y="2680495"/>
            <a:ext cx="2130556" cy="15550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443" y="4464050"/>
            <a:ext cx="2130557" cy="155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 descr="14fig29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1074" y="2766273"/>
            <a:ext cx="3319926" cy="325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 smtClean="0"/>
              <a:t>Right image </a:t>
            </a:r>
            <a:r>
              <a:rPr lang="en-US" sz="1200" dirty="0"/>
              <a:t>from </a:t>
            </a:r>
            <a:r>
              <a:rPr lang="en-US" sz="1200" dirty="0" smtClean="0">
                <a:hlinkClick r:id="rId5"/>
              </a:rPr>
              <a:t>http</a:t>
            </a:r>
            <a:r>
              <a:rPr lang="en-US" sz="1200" dirty="0">
                <a:hlinkClick r:id="rId5"/>
              </a:rPr>
              <a:t>://</a:t>
            </a:r>
            <a:r>
              <a:rPr lang="en-US" sz="1200" dirty="0" smtClean="0">
                <a:hlinkClick r:id="rId5"/>
              </a:rPr>
              <a:t>http.developer.nvidia.com/GPUGems3/gpugems3_ch14.html</a:t>
            </a:r>
            <a:r>
              <a:rPr lang="en-US" sz="1200" dirty="0" smtClean="0"/>
              <a:t> </a:t>
            </a:r>
          </a:p>
          <a:p>
            <a:pPr algn="r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609245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Early 90s – Pre GPU</a:t>
            </a:r>
          </a:p>
        </p:txBody>
      </p:sp>
      <p:pic>
        <p:nvPicPr>
          <p:cNvPr id="901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538288"/>
            <a:ext cx="8991600" cy="4938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0117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from </a:t>
            </a:r>
            <a:r>
              <a:rPr lang="en-US" sz="1200" dirty="0" smtClean="0"/>
              <a:t>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s09.idav.ucdavis.edu/talks/01-BPS-SIGGRAPH09-mhouston.pdf</a:t>
            </a:r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175608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GPUs?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Graphics workloads </a:t>
            </a:r>
            <a:r>
              <a:rPr lang="en-US" dirty="0"/>
              <a:t>are embarrassingly parallel</a:t>
            </a:r>
            <a:endParaRPr lang="en-US" dirty="0" smtClean="0"/>
          </a:p>
          <a:p>
            <a:pPr lvl="1"/>
            <a:r>
              <a:rPr lang="en-US" dirty="0" smtClean="0"/>
              <a:t>Data-parallel</a:t>
            </a:r>
          </a:p>
          <a:p>
            <a:pPr lvl="1"/>
            <a:r>
              <a:rPr lang="en-US" dirty="0" smtClean="0"/>
              <a:t>Pipeline-parallel</a:t>
            </a:r>
          </a:p>
          <a:p>
            <a:r>
              <a:rPr lang="en-US" dirty="0" smtClean="0"/>
              <a:t>CPU and GPU execute in parallel</a:t>
            </a:r>
          </a:p>
          <a:p>
            <a:r>
              <a:rPr lang="en-US" dirty="0"/>
              <a:t>Hardware:  texture filtering, rasterization, </a:t>
            </a:r>
            <a:r>
              <a:rPr lang="en-US" dirty="0" smtClean="0"/>
              <a:t>etc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4729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Parallel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2362200"/>
          </a:xfrm>
        </p:spPr>
        <p:txBody>
          <a:bodyPr/>
          <a:lstStyle/>
          <a:p>
            <a:r>
              <a:rPr lang="en-US" i="1" dirty="0" smtClean="0">
                <a:solidFill>
                  <a:srgbClr val="FF9933"/>
                </a:solidFill>
              </a:rPr>
              <a:t>Beyond Graphics</a:t>
            </a:r>
          </a:p>
          <a:p>
            <a:pPr lvl="1"/>
            <a:r>
              <a:rPr lang="en-US" dirty="0" smtClean="0"/>
              <a:t>Cloth simulation</a:t>
            </a:r>
          </a:p>
          <a:p>
            <a:pPr lvl="1"/>
            <a:r>
              <a:rPr lang="en-US" dirty="0" smtClean="0"/>
              <a:t>Particle system</a:t>
            </a:r>
          </a:p>
          <a:p>
            <a:pPr lvl="1"/>
            <a:r>
              <a:rPr lang="en-US" dirty="0" smtClean="0"/>
              <a:t>Matrix multiply</a:t>
            </a:r>
          </a:p>
        </p:txBody>
      </p:sp>
      <p:sp>
        <p:nvSpPr>
          <p:cNvPr id="9220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/>
            <a:r>
              <a:rPr lang="en-US" sz="1200"/>
              <a:t>Image from:  </a:t>
            </a:r>
            <a:r>
              <a:rPr lang="en-US" sz="1200">
                <a:hlinkClick r:id="rId3"/>
              </a:rPr>
              <a:t>https://plus.google.com/u/0/photos/100838748547881402137/albums/5407605084626995217/5581900335460078306</a:t>
            </a:r>
            <a:endParaRPr lang="en-US" sz="1200"/>
          </a:p>
        </p:txBody>
      </p:sp>
      <p:pic>
        <p:nvPicPr>
          <p:cNvPr id="922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133600"/>
            <a:ext cx="4552950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335127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942975"/>
            <a:ext cx="8570913" cy="497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50450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457" y="942975"/>
            <a:ext cx="8447087" cy="497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32001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Walkthrough Project 0</a:t>
            </a:r>
          </a:p>
          <a:p>
            <a:r>
              <a:rPr lang="en-US" dirty="0" smtClean="0"/>
              <a:t>CPU and GPU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2456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13" y="957263"/>
            <a:ext cx="8485187" cy="494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623070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" y="938213"/>
            <a:ext cx="8513763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33531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38" y="971550"/>
            <a:ext cx="8542337" cy="491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90284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976313"/>
            <a:ext cx="8351837" cy="4905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43531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952500"/>
            <a:ext cx="8408987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497267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952500"/>
            <a:ext cx="8494713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276699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82" y="952500"/>
            <a:ext cx="8351837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85105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952500"/>
            <a:ext cx="8456613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33716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3" y="985838"/>
            <a:ext cx="8332787" cy="4886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123367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3" y="962025"/>
            <a:ext cx="8370887" cy="4933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4400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Course Overview Follow-Up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981200"/>
            <a:ext cx="8991600" cy="4648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Progress – students surpass teaches</a:t>
            </a:r>
          </a:p>
          <a:p>
            <a:pPr eaLnBrk="1" hangingPunct="1">
              <a:defRPr/>
            </a:pPr>
            <a:r>
              <a:rPr lang="en-US" dirty="0" smtClean="0"/>
              <a:t>I want more than 2% impact</a:t>
            </a:r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30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" y="976313"/>
            <a:ext cx="8399463" cy="4905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683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238" y="976313"/>
            <a:ext cx="8389937" cy="4905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066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" y="981075"/>
            <a:ext cx="8418513" cy="489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8841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933450"/>
            <a:ext cx="8408987" cy="499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39966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" y="966788"/>
            <a:ext cx="8285163" cy="492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283200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3" y="952500"/>
            <a:ext cx="8332787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88455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3" y="966788"/>
            <a:ext cx="8332787" cy="492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664540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" y="962025"/>
            <a:ext cx="8418513" cy="4933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95372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347788"/>
            <a:ext cx="8456613" cy="4162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9150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" y="1538288"/>
            <a:ext cx="8418513" cy="3781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0405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CPU slides – Varun Sampath, NVIDIA</a:t>
            </a:r>
          </a:p>
          <a:p>
            <a:r>
              <a:rPr lang="en-US" dirty="0"/>
              <a:t>GPU </a:t>
            </a:r>
            <a:r>
              <a:rPr lang="en-US" dirty="0" smtClean="0"/>
              <a:t>slides</a:t>
            </a:r>
          </a:p>
          <a:p>
            <a:pPr lvl="1"/>
            <a:r>
              <a:rPr lang="en-US" dirty="0" smtClean="0"/>
              <a:t>Kayvon </a:t>
            </a:r>
            <a:r>
              <a:rPr lang="en-US" dirty="0" err="1" smtClean="0"/>
              <a:t>Fatahalian</a:t>
            </a:r>
            <a:r>
              <a:rPr lang="en-US" dirty="0" smtClean="0"/>
              <a:t>, CMU</a:t>
            </a:r>
          </a:p>
          <a:p>
            <a:pPr lvl="1"/>
            <a:r>
              <a:rPr lang="en-US" dirty="0"/>
              <a:t>Mike Houston, AMD</a:t>
            </a:r>
          </a:p>
        </p:txBody>
      </p:sp>
    </p:spTree>
    <p:extLst>
      <p:ext uri="{BB962C8B-B14F-4D97-AF65-F5344CB8AC3E}">
        <p14:creationId xmlns:p14="http://schemas.microsoft.com/office/powerpoint/2010/main" val="277374796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" y="981075"/>
            <a:ext cx="8856663" cy="489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9762623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8" y="990600"/>
            <a:ext cx="8809037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633892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" y="990600"/>
            <a:ext cx="8342313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9520953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3" y="952500"/>
            <a:ext cx="8332787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8749343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971550"/>
            <a:ext cx="8380413" cy="491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829726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3" y="1000125"/>
            <a:ext cx="8332787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618313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3" y="971550"/>
            <a:ext cx="8332787" cy="491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1802506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3" y="966788"/>
            <a:ext cx="8447087" cy="492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7097734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" y="923925"/>
            <a:ext cx="8323263" cy="501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35342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88" y="952500"/>
            <a:ext cx="8428037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18234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CPU and GPU Trends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i="1" smtClean="0">
                <a:solidFill>
                  <a:srgbClr val="FFC000"/>
                </a:solidFill>
              </a:rPr>
              <a:t>FLOPS</a:t>
            </a:r>
            <a:r>
              <a:rPr lang="en-US" smtClean="0"/>
              <a:t> – </a:t>
            </a:r>
            <a:r>
              <a:rPr lang="en-US" i="1" smtClean="0">
                <a:solidFill>
                  <a:srgbClr val="FFC000"/>
                </a:solidFill>
              </a:rPr>
              <a:t>FL</a:t>
            </a:r>
            <a:r>
              <a:rPr lang="en-US" smtClean="0"/>
              <a:t>oating-point </a:t>
            </a:r>
            <a:r>
              <a:rPr lang="en-US" i="1" smtClean="0">
                <a:solidFill>
                  <a:srgbClr val="FFC000"/>
                </a:solidFill>
              </a:rPr>
              <a:t>OP</a:t>
            </a:r>
            <a:r>
              <a:rPr lang="en-US" smtClean="0"/>
              <a:t>erations per </a:t>
            </a:r>
            <a:r>
              <a:rPr lang="en-US" i="1" smtClean="0">
                <a:solidFill>
                  <a:srgbClr val="FFC000"/>
                </a:solidFill>
              </a:rPr>
              <a:t>S</a:t>
            </a:r>
            <a:r>
              <a:rPr lang="en-US" smtClean="0"/>
              <a:t>econd</a:t>
            </a:r>
          </a:p>
          <a:p>
            <a:pPr eaLnBrk="1" hangingPunct="1"/>
            <a:r>
              <a:rPr lang="en-US" i="1" smtClean="0">
                <a:solidFill>
                  <a:srgbClr val="FFC000"/>
                </a:solidFill>
              </a:rPr>
              <a:t>GFLOPS</a:t>
            </a:r>
            <a:r>
              <a:rPr lang="en-US" smtClean="0"/>
              <a:t> - One billion (10</a:t>
            </a:r>
            <a:r>
              <a:rPr lang="en-US" baseline="30000" smtClean="0"/>
              <a:t>9</a:t>
            </a:r>
            <a:r>
              <a:rPr lang="en-US" smtClean="0"/>
              <a:t>) FLOPS</a:t>
            </a:r>
          </a:p>
          <a:p>
            <a:pPr eaLnBrk="1" hangingPunct="1"/>
            <a:r>
              <a:rPr lang="en-US" i="1" smtClean="0">
                <a:solidFill>
                  <a:srgbClr val="FFC000"/>
                </a:solidFill>
              </a:rPr>
              <a:t>TFLOPS</a:t>
            </a:r>
            <a:r>
              <a:rPr lang="en-US" smtClean="0"/>
              <a:t> – 1,000 GFLOPS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3" y="962025"/>
            <a:ext cx="8294687" cy="4933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3581345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962025"/>
            <a:ext cx="8380413" cy="4933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7684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CPU and GPU Trends</a:t>
            </a:r>
          </a:p>
        </p:txBody>
      </p:sp>
      <p:sp>
        <p:nvSpPr>
          <p:cNvPr id="37891" name="Text Box 8"/>
          <p:cNvSpPr txBox="1">
            <a:spLocks noChangeArrowheads="1"/>
          </p:cNvSpPr>
          <p:nvPr/>
        </p:nvSpPr>
        <p:spPr bwMode="auto">
          <a:xfrm>
            <a:off x="2794000" y="6553200"/>
            <a:ext cx="6400800" cy="30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sz="1400">
                <a:latin typeface="Trebuchet MS" pitchFamily="34" charset="0"/>
              </a:rPr>
              <a:t>Chart from:  </a:t>
            </a:r>
            <a:r>
              <a:rPr lang="en-US" sz="1400">
                <a:hlinkClick r:id="rId3"/>
              </a:rPr>
              <a:t>http://proteneer.com/blog/?p=263</a:t>
            </a:r>
            <a:r>
              <a:rPr lang="en-US" sz="1400">
                <a:latin typeface="Trebuchet MS" pitchFamily="34" charset="0"/>
              </a:rPr>
              <a:t> </a:t>
            </a:r>
          </a:p>
        </p:txBody>
      </p:sp>
      <p:pic>
        <p:nvPicPr>
          <p:cNvPr id="37892" name="Picture 2" descr="http://proteneer.com/blog/wp-content/uploads/2011/10/nvidi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063" y="1752600"/>
            <a:ext cx="5857875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CPU and GPU Trends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572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Compute</a:t>
            </a:r>
          </a:p>
          <a:p>
            <a:pPr lvl="1" eaLnBrk="1" hangingPunct="1">
              <a:defRPr/>
            </a:pPr>
            <a:r>
              <a:rPr lang="en-US" dirty="0" smtClean="0"/>
              <a:t>Intel Core i7 – 4 cores – 100 GFLOP</a:t>
            </a:r>
          </a:p>
          <a:p>
            <a:pPr lvl="1" eaLnBrk="1" hangingPunct="1">
              <a:defRPr/>
            </a:pPr>
            <a:r>
              <a:rPr lang="en-US" dirty="0" smtClean="0"/>
              <a:t>NVIDIA GTX280 – 240 cores – 1 TFLOP</a:t>
            </a:r>
          </a:p>
          <a:p>
            <a:pPr eaLnBrk="1" hangingPunct="1">
              <a:defRPr/>
            </a:pPr>
            <a:r>
              <a:rPr lang="en-US" dirty="0" smtClean="0"/>
              <a:t>Memory Bandwidth</a:t>
            </a:r>
          </a:p>
          <a:p>
            <a:pPr lvl="1" eaLnBrk="1" hangingPunct="1">
              <a:defRPr/>
            </a:pPr>
            <a:r>
              <a:rPr lang="en-US" dirty="0" smtClean="0"/>
              <a:t>System Memory – 60 GB/s</a:t>
            </a:r>
          </a:p>
          <a:p>
            <a:pPr lvl="1" eaLnBrk="1" hangingPunct="1">
              <a:defRPr/>
            </a:pPr>
            <a:r>
              <a:rPr lang="en-US" dirty="0" smtClean="0"/>
              <a:t>NVIDIA GTX680 – 200 GB/s</a:t>
            </a:r>
          </a:p>
          <a:p>
            <a:pPr lvl="1" eaLnBrk="1" hangingPunct="1">
              <a:defRPr/>
            </a:pPr>
            <a:r>
              <a:rPr lang="en-US" dirty="0" smtClean="0"/>
              <a:t>PCI-E Gen3 – 8 GB/s</a:t>
            </a:r>
          </a:p>
          <a:p>
            <a:pPr eaLnBrk="1" hangingPunct="1">
              <a:defRPr/>
            </a:pPr>
            <a:r>
              <a:rPr lang="en-US" dirty="0" smtClean="0"/>
              <a:t>Install Base</a:t>
            </a:r>
          </a:p>
          <a:p>
            <a:pPr lvl="1" eaLnBrk="1" hangingPunct="1">
              <a:defRPr/>
            </a:pPr>
            <a:r>
              <a:rPr lang="en-US" dirty="0" smtClean="0"/>
              <a:t>Over 400 million CUDA-capable GPUs</a:t>
            </a:r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9621</TotalTime>
  <Words>1558</Words>
  <Application>Microsoft Office PowerPoint</Application>
  <PresentationFormat>On-screen Show (4:3)</PresentationFormat>
  <Paragraphs>396</Paragraphs>
  <Slides>71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2" baseType="lpstr">
      <vt:lpstr>Pixel</vt:lpstr>
      <vt:lpstr>GPU Architecture Overview</vt:lpstr>
      <vt:lpstr>Reminders</vt:lpstr>
      <vt:lpstr>Projects</vt:lpstr>
      <vt:lpstr>Today</vt:lpstr>
      <vt:lpstr>Course Overview Follow-Up</vt:lpstr>
      <vt:lpstr>Acknowledgements</vt:lpstr>
      <vt:lpstr>CPU and GPU Trends</vt:lpstr>
      <vt:lpstr>CPU and GPU Trends</vt:lpstr>
      <vt:lpstr>CPU and GPU Trends</vt:lpstr>
      <vt:lpstr>CPU and GPU Trends</vt:lpstr>
      <vt:lpstr>CPU Review</vt:lpstr>
      <vt:lpstr>CPU Review</vt:lpstr>
      <vt:lpstr>A Simple CPU Core</vt:lpstr>
      <vt:lpstr>Pipelining</vt:lpstr>
      <vt:lpstr>Branches</vt:lpstr>
      <vt:lpstr>Branch Prediction</vt:lpstr>
      <vt:lpstr>Memory Hierarchy</vt:lpstr>
      <vt:lpstr>Caching</vt:lpstr>
      <vt:lpstr>Cache Hierarchy</vt:lpstr>
      <vt:lpstr>PowerPoint Presentation</vt:lpstr>
      <vt:lpstr>Improving IPC </vt:lpstr>
      <vt:lpstr>Scheduling</vt:lpstr>
      <vt:lpstr>Register Renaming</vt:lpstr>
      <vt:lpstr>Out-of-Order Execution</vt:lpstr>
      <vt:lpstr>Parallelism in the CPU</vt:lpstr>
      <vt:lpstr>Vectors Motivation</vt:lpstr>
      <vt:lpstr>CPU Data-level Parallelism</vt:lpstr>
      <vt:lpstr>Vector Operations in x86</vt:lpstr>
      <vt:lpstr>Thread-Level Parallelism</vt:lpstr>
      <vt:lpstr>Simultaneous Multithreading</vt:lpstr>
      <vt:lpstr>Multicore</vt:lpstr>
      <vt:lpstr>CPU Conclusions</vt:lpstr>
      <vt:lpstr>How did this happen?</vt:lpstr>
      <vt:lpstr>Graphics Workloads</vt:lpstr>
      <vt:lpstr>Early 90s – Pre GPU</vt:lpstr>
      <vt:lpstr>Why GPUs? </vt:lpstr>
      <vt:lpstr>Data Parallel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CozzDogg</dc:creator>
  <cp:lastModifiedBy>pjcozzi</cp:lastModifiedBy>
  <cp:revision>112</cp:revision>
  <cp:lastPrinted>2012-09-05T18:36:18Z</cp:lastPrinted>
  <dcterms:created xsi:type="dcterms:W3CDTF">2011-01-14T02:17:40Z</dcterms:created>
  <dcterms:modified xsi:type="dcterms:W3CDTF">2013-09-04T20:50:30Z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

<file path=docProps/thumbnail.jpeg>
</file>